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uk-UA"/>
          </a:p>
        </p:txBody>
      </p:sp>
      <p:sp>
        <p:nvSpPr>
          <p:cNvPr id="4" name="Місце для дати 3"/>
          <p:cNvSpPr>
            <a:spLocks noGrp="1"/>
          </p:cNvSpPr>
          <p:nvPr>
            <p:ph type="dt" sz="half" idx="10"/>
          </p:nvPr>
        </p:nvSpPr>
        <p:spPr/>
        <p:txBody>
          <a:bodyPr/>
          <a:lstStyle/>
          <a:p>
            <a:fld id="{FFB1AE82-85F4-4F5C-919E-C7DF2031C214}" type="datetimeFigureOut">
              <a:rPr lang="uk-UA" smtClean="0"/>
              <a:t>23.12.2021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395003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FB1AE82-85F4-4F5C-919E-C7DF2031C214}" type="datetimeFigureOut">
              <a:rPr lang="uk-UA" smtClean="0"/>
              <a:t>23.12.2021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246510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FB1AE82-85F4-4F5C-919E-C7DF2031C214}" type="datetimeFigureOut">
              <a:rPr lang="uk-UA" smtClean="0"/>
              <a:t>23.12.2021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649646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FFB1AE82-85F4-4F5C-919E-C7DF2031C214}" type="datetimeFigureOut">
              <a:rPr lang="uk-UA" smtClean="0"/>
              <a:t>23.12.2021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368915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FFB1AE82-85F4-4F5C-919E-C7DF2031C214}" type="datetimeFigureOut">
              <a:rPr lang="uk-UA" smtClean="0"/>
              <a:t>23.12.2021</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1642618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FFB1AE82-85F4-4F5C-919E-C7DF2031C214}" type="datetimeFigureOut">
              <a:rPr lang="uk-UA" smtClean="0"/>
              <a:t>23.12.2021</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1908758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FFB1AE82-85F4-4F5C-919E-C7DF2031C214}" type="datetimeFigureOut">
              <a:rPr lang="uk-UA" smtClean="0"/>
              <a:t>23.12.2021</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490319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FFB1AE82-85F4-4F5C-919E-C7DF2031C214}" type="datetimeFigureOut">
              <a:rPr lang="uk-UA" smtClean="0"/>
              <a:t>23.12.2021</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236898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FFB1AE82-85F4-4F5C-919E-C7DF2031C214}" type="datetimeFigureOut">
              <a:rPr lang="uk-UA" smtClean="0"/>
              <a:t>23.12.2021</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4132778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FFB1AE82-85F4-4F5C-919E-C7DF2031C214}" type="datetimeFigureOut">
              <a:rPr lang="uk-UA" smtClean="0"/>
              <a:t>23.12.2021</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1761230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FFB1AE82-85F4-4F5C-919E-C7DF2031C214}" type="datetimeFigureOut">
              <a:rPr lang="uk-UA" smtClean="0"/>
              <a:t>23.12.2021</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1DB0498-DA6C-46EC-9101-4EB7D2666FFA}" type="slidenum">
              <a:rPr lang="uk-UA" smtClean="0"/>
              <a:t>‹№›</a:t>
            </a:fld>
            <a:endParaRPr lang="uk-UA"/>
          </a:p>
        </p:txBody>
      </p:sp>
    </p:spTree>
    <p:extLst>
      <p:ext uri="{BB962C8B-B14F-4D97-AF65-F5344CB8AC3E}">
        <p14:creationId xmlns:p14="http://schemas.microsoft.com/office/powerpoint/2010/main" val="117467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B1AE82-85F4-4F5C-919E-C7DF2031C214}" type="datetimeFigureOut">
              <a:rPr lang="uk-UA" smtClean="0"/>
              <a:t>23.12.2021</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B0498-DA6C-46EC-9101-4EB7D2666FFA}" type="slidenum">
              <a:rPr lang="uk-UA" smtClean="0"/>
              <a:t>‹№›</a:t>
            </a:fld>
            <a:endParaRPr lang="uk-UA"/>
          </a:p>
        </p:txBody>
      </p:sp>
    </p:spTree>
    <p:extLst>
      <p:ext uri="{BB962C8B-B14F-4D97-AF65-F5344CB8AC3E}">
        <p14:creationId xmlns:p14="http://schemas.microsoft.com/office/powerpoint/2010/main" val="2878563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l="14514" t="27841" r="12833" b="31589"/>
          <a:stretch/>
        </p:blipFill>
        <p:spPr>
          <a:xfrm>
            <a:off x="0" y="56511"/>
            <a:ext cx="3265714" cy="973777"/>
          </a:xfrm>
          <a:prstGeom prst="rect">
            <a:avLst/>
          </a:prstGeom>
        </p:spPr>
      </p:pic>
      <p:sp>
        <p:nvSpPr>
          <p:cNvPr id="5" name="Прямокутник 4"/>
          <p:cNvSpPr/>
          <p:nvPr/>
        </p:nvSpPr>
        <p:spPr>
          <a:xfrm>
            <a:off x="3978235" y="292209"/>
            <a:ext cx="7350826" cy="750975"/>
          </a:xfrm>
          <a:prstGeom prst="rect">
            <a:avLst/>
          </a:prstGeom>
          <a:solidFill>
            <a:schemeClr val="accent4">
              <a:lumMod val="60000"/>
              <a:lumOff val="40000"/>
            </a:schemeClr>
          </a:solidFill>
        </p:spPr>
        <p:txBody>
          <a:bodyPr wrap="square">
            <a:spAutoFit/>
          </a:bodyPr>
          <a:lstStyle/>
          <a:p>
            <a:pPr algn="ctr">
              <a:lnSpc>
                <a:spcPct val="107000"/>
              </a:lnSpc>
              <a:spcAft>
                <a:spcPts val="0"/>
              </a:spcAft>
            </a:pPr>
            <a:r>
              <a:rPr lang="uk-UA" sz="2000" b="1" dirty="0" smtClean="0">
                <a:latin typeface="Times New Roman" panose="02020603050405020304" pitchFamily="18" charset="0"/>
                <a:ea typeface="Calibri" panose="020F0502020204030204" pitchFamily="34" charset="0"/>
                <a:cs typeface="Times New Roman" panose="02020603050405020304" pitchFamily="18" charset="0"/>
              </a:rPr>
              <a:t>Розгляд </a:t>
            </a:r>
            <a:r>
              <a:rPr lang="uk-UA" sz="2000" b="1" dirty="0" smtClean="0">
                <a:latin typeface="Times New Roman" panose="02020603050405020304" pitchFamily="18" charset="0"/>
                <a:ea typeface="Calibri" panose="020F0502020204030204" pitchFamily="34" charset="0"/>
                <a:cs typeface="Times New Roman" panose="02020603050405020304" pitchFamily="18" charset="0"/>
              </a:rPr>
              <a:t>справ в Європейському суді </a:t>
            </a:r>
          </a:p>
          <a:p>
            <a:pPr algn="ctr">
              <a:lnSpc>
                <a:spcPct val="107000"/>
              </a:lnSpc>
              <a:spcAft>
                <a:spcPts val="0"/>
              </a:spcAft>
            </a:pPr>
            <a:r>
              <a:rPr lang="uk-UA" sz="2000" b="1" dirty="0" smtClean="0">
                <a:latin typeface="Times New Roman" panose="02020603050405020304" pitchFamily="18" charset="0"/>
                <a:ea typeface="Calibri" panose="020F0502020204030204" pitchFamily="34" charset="0"/>
                <a:cs typeface="Times New Roman" panose="02020603050405020304" pitchFamily="18" charset="0"/>
              </a:rPr>
              <a:t>з прав людини в залежності від його складу</a:t>
            </a:r>
            <a:endParaRPr lang="uk-UA"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кутник 5"/>
          <p:cNvSpPr/>
          <p:nvPr/>
        </p:nvSpPr>
        <p:spPr>
          <a:xfrm>
            <a:off x="376052" y="1332700"/>
            <a:ext cx="11582400" cy="981423"/>
          </a:xfrm>
          <a:prstGeom prst="rect">
            <a:avLst/>
          </a:prstGeom>
        </p:spPr>
        <p:txBody>
          <a:bodyPr wrap="square">
            <a:spAutoFit/>
          </a:bodyPr>
          <a:lstStyle/>
          <a:p>
            <a:pPr algn="just">
              <a:lnSpc>
                <a:spcPct val="107000"/>
              </a:lnSpc>
              <a:spcAft>
                <a:spcPts val="0"/>
              </a:spcAft>
            </a:pPr>
            <a:r>
              <a:rPr lang="uk-UA" b="1" dirty="0" smtClean="0">
                <a:latin typeface="Times New Roman" panose="02020603050405020304" pitchFamily="18" charset="0"/>
                <a:ea typeface="Calibri" panose="020F0502020204030204" pitchFamily="34" charset="0"/>
                <a:cs typeface="Times New Roman" panose="02020603050405020304" pitchFamily="18" charset="0"/>
              </a:rPr>
              <a:t>Європейський суд з прав людини (</a:t>
            </a:r>
            <a:r>
              <a:rPr lang="uk-UA" b="1" dirty="0" err="1" smtClean="0">
                <a:latin typeface="Times New Roman" panose="02020603050405020304" pitchFamily="18" charset="0"/>
                <a:ea typeface="Calibri" panose="020F0502020204030204" pitchFamily="34" charset="0"/>
                <a:cs typeface="Times New Roman" panose="02020603050405020304" pitchFamily="18" charset="0"/>
              </a:rPr>
              <a:t>European</a:t>
            </a:r>
            <a:r>
              <a:rPr lang="uk-UA" b="1" dirty="0" smtClean="0">
                <a:latin typeface="Times New Roman" panose="02020603050405020304" pitchFamily="18" charset="0"/>
                <a:ea typeface="Calibri" panose="020F0502020204030204" pitchFamily="34" charset="0"/>
                <a:cs typeface="Times New Roman" panose="02020603050405020304" pitchFamily="18" charset="0"/>
              </a:rPr>
              <a:t> </a:t>
            </a:r>
            <a:r>
              <a:rPr lang="uk-UA" b="1" dirty="0" err="1" smtClean="0">
                <a:latin typeface="Times New Roman" panose="02020603050405020304" pitchFamily="18" charset="0"/>
                <a:ea typeface="Calibri" panose="020F0502020204030204" pitchFamily="34" charset="0"/>
                <a:cs typeface="Times New Roman" panose="02020603050405020304" pitchFamily="18" charset="0"/>
              </a:rPr>
              <a:t>Court</a:t>
            </a:r>
            <a:r>
              <a:rPr lang="uk-UA" b="1" dirty="0" smtClean="0">
                <a:latin typeface="Times New Roman" panose="02020603050405020304" pitchFamily="18" charset="0"/>
                <a:ea typeface="Calibri" panose="020F0502020204030204" pitchFamily="34" charset="0"/>
                <a:cs typeface="Times New Roman" panose="02020603050405020304" pitchFamily="18" charset="0"/>
              </a:rPr>
              <a:t> </a:t>
            </a:r>
            <a:r>
              <a:rPr lang="uk-UA" b="1" dirty="0" err="1" smtClean="0">
                <a:latin typeface="Times New Roman" panose="02020603050405020304" pitchFamily="18" charset="0"/>
                <a:ea typeface="Calibri" panose="020F0502020204030204" pitchFamily="34" charset="0"/>
                <a:cs typeface="Times New Roman" panose="02020603050405020304" pitchFamily="18" charset="0"/>
              </a:rPr>
              <a:t>of</a:t>
            </a:r>
            <a:r>
              <a:rPr lang="uk-UA" b="1" dirty="0" smtClean="0">
                <a:latin typeface="Times New Roman" panose="02020603050405020304" pitchFamily="18" charset="0"/>
                <a:ea typeface="Calibri" panose="020F0502020204030204" pitchFamily="34" charset="0"/>
                <a:cs typeface="Times New Roman" panose="02020603050405020304" pitchFamily="18" charset="0"/>
              </a:rPr>
              <a:t> </a:t>
            </a:r>
            <a:r>
              <a:rPr lang="uk-UA" b="1" dirty="0" err="1" smtClean="0">
                <a:latin typeface="Times New Roman" panose="02020603050405020304" pitchFamily="18" charset="0"/>
                <a:ea typeface="Calibri" panose="020F0502020204030204" pitchFamily="34" charset="0"/>
                <a:cs typeface="Times New Roman" panose="02020603050405020304" pitchFamily="18" charset="0"/>
              </a:rPr>
              <a:t>Human</a:t>
            </a:r>
            <a:r>
              <a:rPr lang="uk-UA" b="1" dirty="0" smtClean="0">
                <a:latin typeface="Times New Roman" panose="02020603050405020304" pitchFamily="18" charset="0"/>
                <a:ea typeface="Calibri" panose="020F0502020204030204" pitchFamily="34" charset="0"/>
                <a:cs typeface="Times New Roman" panose="02020603050405020304" pitchFamily="18" charset="0"/>
              </a:rPr>
              <a:t> </a:t>
            </a:r>
            <a:r>
              <a:rPr lang="uk-UA" b="1" dirty="0" err="1" smtClean="0">
                <a:latin typeface="Times New Roman" panose="02020603050405020304" pitchFamily="18" charset="0"/>
                <a:ea typeface="Calibri" panose="020F0502020204030204" pitchFamily="34" charset="0"/>
                <a:cs typeface="Times New Roman" panose="02020603050405020304" pitchFamily="18" charset="0"/>
              </a:rPr>
              <a:t>Rights</a:t>
            </a:r>
            <a:r>
              <a:rPr lang="uk-UA" b="1" dirty="0" smtClean="0">
                <a:latin typeface="Times New Roman" panose="02020603050405020304" pitchFamily="18" charset="0"/>
                <a:ea typeface="Calibri" panose="020F0502020204030204" pitchFamily="34" charset="0"/>
                <a:cs typeface="Times New Roman" panose="02020603050405020304" pitchFamily="18" charset="0"/>
              </a:rPr>
              <a:t>)</a:t>
            </a:r>
            <a:r>
              <a:rPr lang="uk-UA" dirty="0" smtClean="0">
                <a:latin typeface="Times New Roman" panose="02020603050405020304" pitchFamily="18" charset="0"/>
                <a:ea typeface="Calibri" panose="020F0502020204030204" pitchFamily="34" charset="0"/>
                <a:cs typeface="Times New Roman" panose="02020603050405020304" pitchFamily="18" charset="0"/>
              </a:rPr>
              <a:t> – «наднаціональний» судовий орган Ради Європи, створений для забезпечення дотримання державами-членами Ради Європи їхніх зобов’язань за Конвенцією про захист прав та основоположних свобод та протоколами до неї. </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кутник 6"/>
          <p:cNvSpPr/>
          <p:nvPr/>
        </p:nvSpPr>
        <p:spPr>
          <a:xfrm>
            <a:off x="376052" y="2616535"/>
            <a:ext cx="11582400" cy="685059"/>
          </a:xfrm>
          <a:prstGeom prst="rect">
            <a:avLst/>
          </a:prstGeom>
        </p:spPr>
        <p:txBody>
          <a:bodyPr wrap="square">
            <a:spAutoFit/>
          </a:bodyPr>
          <a:lstStyle/>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Європейський суд з прав людини (далі – Суд) у повному складі складається з 47 суддів (від кожної держави-члена Ради Європи) та Секретаріату Суду.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Прямокутник 10"/>
          <p:cNvSpPr/>
          <p:nvPr/>
        </p:nvSpPr>
        <p:spPr>
          <a:xfrm>
            <a:off x="376052" y="4158294"/>
            <a:ext cx="11226140" cy="2166875"/>
          </a:xfrm>
          <a:prstGeom prst="rect">
            <a:avLst/>
          </a:prstGeom>
          <a:blipFill dpi="0" rotWithShape="1">
            <a:blip r:embed="rId3">
              <a:alphaModFix amt="0"/>
            </a:blip>
            <a:srcRect/>
            <a:tile tx="0" ty="0" sx="100000" sy="100000" flip="none" algn="tl"/>
          </a:blipFill>
        </p:spPr>
        <p:txBody>
          <a:bodyPr wrap="square">
            <a:spAutoFit/>
          </a:bodyPr>
          <a:lstStyle/>
          <a:p>
            <a:pPr algn="just">
              <a:lnSpc>
                <a:spcPct val="107000"/>
              </a:lnSpc>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1</a:t>
            </a:r>
            <a:r>
              <a:rPr lang="uk-UA" dirty="0">
                <a:latin typeface="Times New Roman" panose="02020603050405020304" pitchFamily="18" charset="0"/>
                <a:ea typeface="Calibri" panose="020F0502020204030204" pitchFamily="34" charset="0"/>
                <a:cs typeface="Times New Roman" panose="02020603050405020304" pitchFamily="18" charset="0"/>
              </a:rPr>
              <a:t>.  </a:t>
            </a:r>
            <a:r>
              <a:rPr lang="uk-UA" dirty="0" smtClean="0">
                <a:latin typeface="Times New Roman" panose="02020603050405020304" pitchFamily="18" charset="0"/>
                <a:ea typeface="Calibri" panose="020F0502020204030204" pitchFamily="34" charset="0"/>
                <a:cs typeface="Times New Roman" panose="02020603050405020304" pitchFamily="18" charset="0"/>
              </a:rPr>
              <a:t> Суддя</a:t>
            </a:r>
            <a:r>
              <a:rPr lang="uk-UA" dirty="0">
                <a:latin typeface="Times New Roman" panose="02020603050405020304" pitchFamily="18" charset="0"/>
                <a:ea typeface="Calibri" panose="020F0502020204030204" pitchFamily="34" charset="0"/>
                <a:cs typeface="Times New Roman" panose="02020603050405020304" pitchFamily="18" charset="0"/>
              </a:rPr>
              <a:t>, що засідає одноособово.</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startAt="2"/>
              <a:tabLst>
                <a:tab pos="27051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Комітет у складі трьох суддів.</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startAt="2"/>
              <a:tabLst>
                <a:tab pos="27051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Палата у складі семи суддів</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startAt="2"/>
              <a:tabLst>
                <a:tab pos="27051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Велика палата у складі сімнадцяти суддів. </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7625" algn="just">
              <a:lnSpc>
                <a:spcPct val="107000"/>
              </a:lnSpc>
              <a:spcAft>
                <a:spcPts val="0"/>
              </a:spcAft>
            </a:pP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marL="47625" algn="just">
              <a:lnSpc>
                <a:spcPct val="107000"/>
              </a:lnSpc>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Палати </a:t>
            </a:r>
            <a:r>
              <a:rPr lang="uk-UA" dirty="0">
                <a:latin typeface="Times New Roman" panose="02020603050405020304" pitchFamily="18" charset="0"/>
                <a:ea typeface="Calibri" panose="020F0502020204030204" pitchFamily="34" charset="0"/>
                <a:cs typeface="Times New Roman" panose="02020603050405020304" pitchFamily="18" charset="0"/>
              </a:rPr>
              <a:t>Суду створюють комітети на встановлений строк (стаття 26 Конвенції про захист прав людини та основоположних свобод, далі  - Конвенція</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r>
              <a:rPr lang="uk-UA" b="1" i="1" dirty="0">
                <a:latin typeface="Times New Roman" panose="02020603050405020304" pitchFamily="18" charset="0"/>
                <a:ea typeface="Calibri" panose="020F0502020204030204" pitchFamily="34" charset="0"/>
                <a:cs typeface="Times New Roman" panose="02020603050405020304" pitchFamily="18" charset="0"/>
              </a:rPr>
              <a:t> </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Прямокутник 11"/>
          <p:cNvSpPr/>
          <p:nvPr/>
        </p:nvSpPr>
        <p:spPr>
          <a:xfrm>
            <a:off x="376052" y="3582943"/>
            <a:ext cx="11487397" cy="388696"/>
          </a:xfrm>
          <a:prstGeom prst="rect">
            <a:avLst/>
          </a:prstGeom>
        </p:spPr>
        <p:txBody>
          <a:bodyPr wrap="square">
            <a:spAutoFit/>
          </a:bodyPr>
          <a:lstStyle/>
          <a:p>
            <a:pPr algn="just">
              <a:lnSpc>
                <a:spcPct val="107000"/>
              </a:lnSpc>
              <a:spcAft>
                <a:spcPts val="0"/>
              </a:spcAft>
            </a:pPr>
            <a:r>
              <a:rPr lang="uk-UA" b="1" dirty="0" smtClean="0">
                <a:latin typeface="Times New Roman" panose="02020603050405020304" pitchFamily="18" charset="0"/>
                <a:ea typeface="Calibri" panose="020F0502020204030204" pitchFamily="34" charset="0"/>
                <a:cs typeface="Times New Roman" panose="02020603050405020304" pitchFamily="18" charset="0"/>
              </a:rPr>
              <a:t>Судді розглядають справи та виносять рішення в складі наступних судових утворень (формацій):</a:t>
            </a:r>
            <a:endParaRPr lang="uk-UA" sz="1400" b="1"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894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l="14514" t="27841" r="12833" b="31589"/>
          <a:stretch/>
        </p:blipFill>
        <p:spPr>
          <a:xfrm>
            <a:off x="0" y="56511"/>
            <a:ext cx="3265714" cy="973777"/>
          </a:xfrm>
          <a:prstGeom prst="rect">
            <a:avLst/>
          </a:prstGeom>
        </p:spPr>
      </p:pic>
      <p:sp>
        <p:nvSpPr>
          <p:cNvPr id="5" name="Прямокутник 4"/>
          <p:cNvSpPr/>
          <p:nvPr/>
        </p:nvSpPr>
        <p:spPr>
          <a:xfrm>
            <a:off x="257137" y="1116604"/>
            <a:ext cx="5664692" cy="388696"/>
          </a:xfrm>
          <a:prstGeom prst="rect">
            <a:avLst/>
          </a:prstGeom>
        </p:spPr>
        <p:txBody>
          <a:bodyPr wrap="none">
            <a:spAutoFit/>
          </a:bodyPr>
          <a:lstStyle/>
          <a:p>
            <a:pPr algn="just">
              <a:lnSpc>
                <a:spcPct val="107000"/>
              </a:lnSpc>
              <a:spcAft>
                <a:spcPts val="0"/>
              </a:spcAft>
            </a:pPr>
            <a:r>
              <a:rPr lang="uk-UA" b="1" i="1" dirty="0">
                <a:latin typeface="Times New Roman" panose="02020603050405020304" pitchFamily="18" charset="0"/>
                <a:ea typeface="Calibri" panose="020F0502020204030204" pitchFamily="34" charset="0"/>
                <a:cs typeface="Times New Roman" panose="02020603050405020304" pitchFamily="18" charset="0"/>
              </a:rPr>
              <a:t>Коли відбувається розгляд справ суддею одноособово?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кутник 5"/>
          <p:cNvSpPr/>
          <p:nvPr/>
        </p:nvSpPr>
        <p:spPr>
          <a:xfrm>
            <a:off x="257137" y="1890506"/>
            <a:ext cx="5664692" cy="4471930"/>
          </a:xfrm>
          <a:prstGeom prst="rect">
            <a:avLst/>
          </a:prstGeom>
        </p:spPr>
        <p:txBody>
          <a:bodyPr wrap="square">
            <a:spAutoFit/>
          </a:bodyPr>
          <a:lstStyle/>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Суддя, який засідає одноособово, може визнати неприйнятною або вилучити з реєстру справ будь-яку заяву, подану до Суду, якщо таке рішення можна прийняти без подальшого вивчення справи, тобто, коли неприйнятність заяви є очевидною з самого початку </a:t>
            </a:r>
            <a:r>
              <a:rPr lang="uk-UA" i="1" dirty="0">
                <a:latin typeface="Times New Roman" panose="02020603050405020304" pitchFamily="18" charset="0"/>
                <a:ea typeface="Calibri" panose="020F0502020204030204" pitchFamily="34" charset="0"/>
                <a:cs typeface="Times New Roman" panose="02020603050405020304" pitchFamily="18" charset="0"/>
              </a:rPr>
              <a:t>(критерії прийнятності індивідуальної заяви </a:t>
            </a:r>
            <a:r>
              <a:rPr lang="uk-UA" i="1" dirty="0" smtClean="0">
                <a:latin typeface="Times New Roman" panose="02020603050405020304" pitchFamily="18" charset="0"/>
                <a:ea typeface="Calibri" panose="020F0502020204030204" pitchFamily="34" charset="0"/>
                <a:cs typeface="Times New Roman" panose="02020603050405020304" pitchFamily="18" charset="0"/>
              </a:rPr>
              <a:t>визначені</a:t>
            </a:r>
            <a:r>
              <a:rPr lang="uk-UA" sz="1400" i="1" dirty="0" smtClean="0">
                <a:effectLst/>
                <a:latin typeface="Calibri" panose="020F0502020204030204" pitchFamily="34" charset="0"/>
                <a:ea typeface="Calibri" panose="020F0502020204030204" pitchFamily="34" charset="0"/>
                <a:cs typeface="Times New Roman" panose="02020603050405020304" pitchFamily="18" charset="0"/>
              </a:rPr>
              <a:t> </a:t>
            </a:r>
            <a:r>
              <a:rPr lang="uk-UA" i="1" dirty="0" smtClean="0">
                <a:latin typeface="Times New Roman" panose="02020603050405020304" pitchFamily="18" charset="0"/>
                <a:ea typeface="Calibri" panose="020F0502020204030204" pitchFamily="34" charset="0"/>
                <a:cs typeface="Times New Roman" panose="02020603050405020304" pitchFamily="18" charset="0"/>
              </a:rPr>
              <a:t>в </a:t>
            </a:r>
            <a:r>
              <a:rPr lang="uk-UA" i="1" dirty="0">
                <a:latin typeface="Times New Roman" panose="02020603050405020304" pitchFamily="18" charset="0"/>
                <a:ea typeface="Calibri" panose="020F0502020204030204" pitchFamily="34" charset="0"/>
                <a:cs typeface="Times New Roman" panose="02020603050405020304" pitchFamily="18" charset="0"/>
              </a:rPr>
              <a:t>статті 35 Конвенції про захист прав та основоположних свобод).</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Таке рішення судді є остаточним та не підлягає оскарженню.</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Якщо </a:t>
            </a:r>
            <a:r>
              <a:rPr lang="uk-UA" dirty="0">
                <a:latin typeface="Times New Roman" panose="02020603050405020304" pitchFamily="18" charset="0"/>
                <a:ea typeface="Calibri" panose="020F0502020204030204" pitchFamily="34" charset="0"/>
                <a:cs typeface="Times New Roman" panose="02020603050405020304" pitchFamily="18" charset="0"/>
              </a:rPr>
              <a:t>суддя, який засідає одноособово, не приймає рішення щодо неприйнятності заяви, він передає заяву на розгляд до комітету або палати для подальшого розгляду (стаття 27 Конвенції</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pP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кутник 6"/>
          <p:cNvSpPr/>
          <p:nvPr/>
        </p:nvSpPr>
        <p:spPr>
          <a:xfrm>
            <a:off x="6982161" y="1116604"/>
            <a:ext cx="4949112" cy="388696"/>
          </a:xfrm>
          <a:prstGeom prst="rect">
            <a:avLst/>
          </a:prstGeom>
        </p:spPr>
        <p:txBody>
          <a:bodyPr wrap="none">
            <a:spAutoFit/>
          </a:bodyPr>
          <a:lstStyle/>
          <a:p>
            <a:pPr algn="just">
              <a:lnSpc>
                <a:spcPct val="107000"/>
              </a:lnSpc>
              <a:spcAft>
                <a:spcPts val="0"/>
              </a:spcAft>
            </a:pPr>
            <a:r>
              <a:rPr lang="uk-UA" b="1" i="1" dirty="0">
                <a:latin typeface="Times New Roman" panose="02020603050405020304" pitchFamily="18" charset="0"/>
                <a:ea typeface="Calibri" panose="020F0502020204030204" pitchFamily="34" charset="0"/>
                <a:cs typeface="Times New Roman" panose="02020603050405020304" pitchFamily="18" charset="0"/>
              </a:rPr>
              <a:t>Коли відбувається розгляд справи комітетом?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кутник 7"/>
          <p:cNvSpPr/>
          <p:nvPr/>
        </p:nvSpPr>
        <p:spPr>
          <a:xfrm>
            <a:off x="6638305" y="1890506"/>
            <a:ext cx="5379523" cy="4834144"/>
          </a:xfrm>
          <a:prstGeom prst="rect">
            <a:avLst/>
          </a:prstGeom>
        </p:spPr>
        <p:txBody>
          <a:bodyPr wrap="square">
            <a:spAutoFit/>
          </a:bodyPr>
          <a:lstStyle/>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Стосовно індивідуальної заяви комітет може одностайним голосуванням:</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a) оголосити її неприйнятною або вилучити її з реєстру справ, якщо таке рішення може бути прийняте без додаткового вивчення; або</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b) оголосити її прийнятною і одночасно постановити рішення по суті, якщо покладене в основу справи питання щодо тлумачення або застосування Конвенції про захист прав людини та основоположних свобод чи протоколів до неї є предметом усталеної практики Суду.</a:t>
            </a:r>
            <a:endParaRPr lang="uk-UA"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Рішення комітету є остаточними та не підлягають </a:t>
            </a:r>
            <a:r>
              <a:rPr lang="uk-UA" dirty="0" smtClean="0">
                <a:latin typeface="Times New Roman" panose="02020603050405020304" pitchFamily="18" charset="0"/>
                <a:ea typeface="Calibri" panose="020F0502020204030204" pitchFamily="34" charset="0"/>
                <a:cs typeface="Times New Roman" panose="02020603050405020304" pitchFamily="18" charset="0"/>
              </a:rPr>
              <a:t>оскарженню.</a:t>
            </a:r>
            <a:endParaRPr lang="uk-UA"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Якщо </a:t>
            </a:r>
            <a:r>
              <a:rPr lang="uk-UA" dirty="0">
                <a:latin typeface="Times New Roman" panose="02020603050405020304" pitchFamily="18" charset="0"/>
                <a:ea typeface="Calibri" panose="020F0502020204030204" pitchFamily="34" charset="0"/>
                <a:cs typeface="Times New Roman" panose="02020603050405020304" pitchFamily="18" charset="0"/>
              </a:rPr>
              <a:t>комітет не прийме ухвалу або рішення, заява передається на розгляд до палати, яка розгляне її (стаття 28 Конвенції).</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2891" y="5890464"/>
            <a:ext cx="1874137" cy="834186"/>
          </a:xfrm>
          <a:prstGeom prst="rect">
            <a:avLst/>
          </a:prstGeom>
        </p:spPr>
      </p:pic>
    </p:spTree>
    <p:extLst>
      <p:ext uri="{BB962C8B-B14F-4D97-AF65-F5344CB8AC3E}">
        <p14:creationId xmlns:p14="http://schemas.microsoft.com/office/powerpoint/2010/main" val="154631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l="14514" t="27841" r="12833" b="31589"/>
          <a:stretch/>
        </p:blipFill>
        <p:spPr>
          <a:xfrm>
            <a:off x="0" y="56511"/>
            <a:ext cx="3265714" cy="973777"/>
          </a:xfrm>
          <a:prstGeom prst="rect">
            <a:avLst/>
          </a:prstGeom>
        </p:spPr>
      </p:pic>
      <p:sp>
        <p:nvSpPr>
          <p:cNvPr id="5" name="Прямокутник 4"/>
          <p:cNvSpPr/>
          <p:nvPr/>
        </p:nvSpPr>
        <p:spPr>
          <a:xfrm>
            <a:off x="4870320" y="493032"/>
            <a:ext cx="4731423" cy="388696"/>
          </a:xfrm>
          <a:prstGeom prst="rect">
            <a:avLst/>
          </a:prstGeom>
        </p:spPr>
        <p:txBody>
          <a:bodyPr wrap="none">
            <a:spAutoFit/>
          </a:bodyPr>
          <a:lstStyle/>
          <a:p>
            <a:pPr algn="just">
              <a:lnSpc>
                <a:spcPct val="107000"/>
              </a:lnSpc>
              <a:spcAft>
                <a:spcPts val="0"/>
              </a:spcAft>
            </a:pPr>
            <a:r>
              <a:rPr lang="uk-UA" b="1" i="1" dirty="0" smtClean="0">
                <a:latin typeface="Times New Roman" panose="02020603050405020304" pitchFamily="18" charset="0"/>
                <a:ea typeface="Calibri" panose="020F0502020204030204" pitchFamily="34" charset="0"/>
                <a:cs typeface="Times New Roman" panose="02020603050405020304" pitchFamily="18" charset="0"/>
              </a:rPr>
              <a:t>Коли відбувається розгляд справи палатою?</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кутник 5"/>
          <p:cNvSpPr/>
          <p:nvPr/>
        </p:nvSpPr>
        <p:spPr>
          <a:xfrm>
            <a:off x="142504" y="1030288"/>
            <a:ext cx="11649693" cy="5677516"/>
          </a:xfrm>
          <a:prstGeom prst="rect">
            <a:avLst/>
          </a:prstGeom>
        </p:spPr>
        <p:txBody>
          <a:bodyPr wrap="square">
            <a:spAutoFit/>
          </a:bodyPr>
          <a:lstStyle/>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Якщо суддя, що засідав одноособово, або комітет не винесли жодної ухвали щодо прийнятності, або якщо комітет не постановив жодного рішення щодо суті, палата приймає рішення щодо прийнятності і суті заяви.</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Рішення щодо прийнятності може бути прийняте окремо (стаття 29 Конвенції). </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Згідно з правилом 54-1 Регламенту Суду палата може одразу визнати заяву неприйнятною або вилучити її з реєстру справ Суду. </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b="1" dirty="0">
                <a:latin typeface="Times New Roman" panose="02020603050405020304" pitchFamily="18" charset="0"/>
                <a:ea typeface="Calibri" panose="020F0502020204030204" pitchFamily="34" charset="0"/>
                <a:cs typeface="Times New Roman" panose="02020603050405020304" pitchFamily="18" charset="0"/>
              </a:rPr>
              <a:t>В альтернативному випадку палата або її голова може вирішити:</a:t>
            </a:r>
            <a:endParaRPr lang="uk-UA" sz="17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a) зажадати від сторін фактичну інформацію, документи чи інші необхідні, на їхню думку, матеріали;</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b) повідомити про заяву Договірну Сторону-відповідача і попросити цю сторону подати письмові зауваження з приводу заяви, а після одержання її відповіді попросити заявника подати свої зауваження у відповідь;</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c) запропонувати сторонам подати додаткові зауваження в письмовій формі.</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До винесення ухвали щодо прийнятності палата, якщо вона вважає, що цього вимагають її функції згідно з Конвенцією, може вирішити, на прохання сторони або з власної ініціативи, провести слухання. У такому випадку, якщо палата, як виняток, не вирішить інакше, сторонам також пропонується подати питання, які виникають стосовно суті заяв.</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b="1" dirty="0">
                <a:latin typeface="Times New Roman" panose="02020603050405020304" pitchFamily="18" charset="0"/>
                <a:ea typeface="Calibri" panose="020F0502020204030204" pitchFamily="34" charset="0"/>
                <a:cs typeface="Times New Roman" panose="02020603050405020304" pitchFamily="18" charset="0"/>
              </a:rPr>
              <a:t>Рішення палат відповідно до пункту 2 статті 44 Конвенції стають остаточними</a:t>
            </a:r>
            <a:r>
              <a:rPr lang="ru-RU" sz="1700" b="1" dirty="0">
                <a:latin typeface="Times New Roman" panose="02020603050405020304" pitchFamily="18" charset="0"/>
                <a:ea typeface="Calibri" panose="020F0502020204030204" pitchFamily="34" charset="0"/>
                <a:cs typeface="Times New Roman" panose="02020603050405020304" pitchFamily="18" charset="0"/>
              </a:rPr>
              <a:t>:</a:t>
            </a:r>
            <a:endParaRPr lang="uk-UA" sz="17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  якщо сторони заявляють, що вони не звертатимуться з клопотанням про передання справи на розгляд Великої палати; або</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  через три місяці від дати постановлення рішення, якщо клопотання про передання справи на розгляд Великої палати не було заявлено; або</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  якщо колегія Великої палати відхиляє клопотання про передання справи на розгляд Великої палати згідно зі статтею 43 Конвенції.</a:t>
            </a:r>
            <a:endParaRPr lang="uk-UA" sz="17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700" dirty="0">
                <a:latin typeface="Times New Roman" panose="02020603050405020304" pitchFamily="18" charset="0"/>
                <a:ea typeface="Calibri" panose="020F0502020204030204" pitchFamily="34" charset="0"/>
                <a:cs typeface="Times New Roman" panose="02020603050405020304" pitchFamily="18" charset="0"/>
              </a:rPr>
              <a:t>Остаточне рішення опубліковується.</a:t>
            </a:r>
            <a:endParaRPr lang="uk-UA"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1154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l="14514" t="27841" r="12833" b="31589"/>
          <a:stretch/>
        </p:blipFill>
        <p:spPr>
          <a:xfrm>
            <a:off x="0" y="56511"/>
            <a:ext cx="3265714" cy="973777"/>
          </a:xfrm>
          <a:prstGeom prst="rect">
            <a:avLst/>
          </a:prstGeom>
        </p:spPr>
      </p:pic>
      <p:sp>
        <p:nvSpPr>
          <p:cNvPr id="5" name="Прямокутник 4"/>
          <p:cNvSpPr/>
          <p:nvPr/>
        </p:nvSpPr>
        <p:spPr>
          <a:xfrm>
            <a:off x="5199310" y="154703"/>
            <a:ext cx="4928465" cy="388696"/>
          </a:xfrm>
          <a:prstGeom prst="rect">
            <a:avLst/>
          </a:prstGeom>
        </p:spPr>
        <p:txBody>
          <a:bodyPr wrap="none">
            <a:spAutoFit/>
          </a:bodyPr>
          <a:lstStyle/>
          <a:p>
            <a:pPr algn="just">
              <a:lnSpc>
                <a:spcPct val="107000"/>
              </a:lnSpc>
              <a:spcAft>
                <a:spcPts val="0"/>
              </a:spcAft>
            </a:pPr>
            <a:r>
              <a:rPr lang="uk-UA" b="1" i="1" dirty="0">
                <a:latin typeface="Times New Roman" panose="02020603050405020304" pitchFamily="18" charset="0"/>
                <a:ea typeface="Calibri" panose="020F0502020204030204" pitchFamily="34" charset="0"/>
                <a:cs typeface="Times New Roman" panose="02020603050405020304" pitchFamily="18" charset="0"/>
              </a:rPr>
              <a:t>Коли відбувається розгляд Великою палатою?</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кутник 6"/>
          <p:cNvSpPr/>
          <p:nvPr/>
        </p:nvSpPr>
        <p:spPr>
          <a:xfrm>
            <a:off x="296882" y="1030288"/>
            <a:ext cx="11447813" cy="2727029"/>
          </a:xfrm>
          <a:prstGeom prst="rect">
            <a:avLst/>
          </a:prstGeom>
        </p:spPr>
        <p:txBody>
          <a:bodyPr wrap="square">
            <a:spAutoFit/>
          </a:bodyPr>
          <a:lstStyle/>
          <a:p>
            <a:pPr algn="just">
              <a:lnSpc>
                <a:spcPct val="107000"/>
              </a:lnSpc>
              <a:spcAft>
                <a:spcPts val="0"/>
              </a:spcAft>
            </a:pPr>
            <a:r>
              <a:rPr lang="uk-UA" sz="1600" b="1" dirty="0">
                <a:latin typeface="Times New Roman" panose="02020603050405020304" pitchFamily="18" charset="0"/>
                <a:ea typeface="Calibri" panose="020F0502020204030204" pitchFamily="34" charset="0"/>
                <a:cs typeface="Times New Roman" panose="02020603050405020304" pitchFamily="18" charset="0"/>
              </a:rPr>
              <a:t>Існують такі підстави для  розгляду справи Великою палатою</a:t>
            </a:r>
            <a:r>
              <a:rPr lang="uk-UA" sz="1600" b="1"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pPr>
            <a:endParaRPr lang="uk-UA"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r>
              <a:rPr lang="uk-UA" sz="1600" b="1" dirty="0" smtClean="0">
                <a:latin typeface="Times New Roman" panose="02020603050405020304" pitchFamily="18" charset="0"/>
                <a:ea typeface="Calibri" panose="020F0502020204030204" pitchFamily="34" charset="0"/>
                <a:cs typeface="Times New Roman" panose="02020603050405020304" pitchFamily="18" charset="0"/>
              </a:rPr>
              <a:t>1) відмова </a:t>
            </a:r>
            <a:r>
              <a:rPr lang="uk-UA" sz="1600" b="1" dirty="0">
                <a:latin typeface="Times New Roman" panose="02020603050405020304" pitchFamily="18" charset="0"/>
                <a:ea typeface="Calibri" panose="020F0502020204030204" pitchFamily="34" charset="0"/>
                <a:cs typeface="Times New Roman" panose="02020603050405020304" pitchFamily="18" charset="0"/>
              </a:rPr>
              <a:t>палати від юрисдикції на користь Великої палати (стаття 30 Конвенції та правило 72 Регламенту Суду)</a:t>
            </a:r>
            <a:r>
              <a:rPr lang="ru-RU" sz="1600" b="1"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1600" dirty="0" smtClean="0">
                <a:latin typeface="Times New Roman" panose="02020603050405020304" pitchFamily="18" charset="0"/>
                <a:ea typeface="Calibri" panose="020F0502020204030204" pitchFamily="34" charset="0"/>
                <a:cs typeface="Times New Roman" panose="02020603050405020304" pitchFamily="18" charset="0"/>
              </a:rPr>
              <a:t>якщо </a:t>
            </a:r>
            <a:r>
              <a:rPr lang="uk-UA" sz="1600" dirty="0">
                <a:latin typeface="Times New Roman" panose="02020603050405020304" pitchFamily="18" charset="0"/>
                <a:ea typeface="Calibri" panose="020F0502020204030204" pitchFamily="34" charset="0"/>
                <a:cs typeface="Times New Roman" panose="02020603050405020304" pitchFamily="18" charset="0"/>
              </a:rPr>
              <a:t>справа, яка перебуває на розгляді в палаті, порушує серйозне питання щодо тлумачення Конвенції чи протоколів до неї або якщо вирішення питання, яке вона розглядає, може призвести до результату, несумісного з рішенням, постановленим Судом раніше, палата може в будь-який час до постановлення рішення відмовитися від своєї юрисдикції на користь Великої палати, якщо жодна зі сторін у справі не заперечує проти </a:t>
            </a:r>
            <a:r>
              <a:rPr lang="uk-UA" sz="1600" dirty="0" smtClean="0">
                <a:latin typeface="Times New Roman" panose="02020603050405020304" pitchFamily="18" charset="0"/>
                <a:ea typeface="Calibri" panose="020F0502020204030204" pitchFamily="34" charset="0"/>
                <a:cs typeface="Times New Roman" panose="02020603050405020304" pitchFamily="18" charset="0"/>
              </a:rPr>
              <a:t>цього. Умотивовувати </a:t>
            </a:r>
            <a:r>
              <a:rPr lang="uk-UA" sz="1600" dirty="0">
                <a:latin typeface="Times New Roman" panose="02020603050405020304" pitchFamily="18" charset="0"/>
                <a:ea typeface="Calibri" panose="020F0502020204030204" pitchFamily="34" charset="0"/>
                <a:cs typeface="Times New Roman" panose="02020603050405020304" pitchFamily="18" charset="0"/>
              </a:rPr>
              <a:t>рішення щодо відмови від юрисдикції немає потреби.</a:t>
            </a:r>
            <a:endParaRPr lang="uk-UA"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1600" dirty="0" smtClean="0">
                <a:latin typeface="Times New Roman" panose="02020603050405020304" pitchFamily="18" charset="0"/>
                <a:ea typeface="Calibri" panose="020F0502020204030204" pitchFamily="34" charset="0"/>
                <a:cs typeface="Times New Roman" panose="02020603050405020304" pitchFamily="18" charset="0"/>
              </a:rPr>
              <a:t>У </a:t>
            </a:r>
            <a:r>
              <a:rPr lang="uk-UA" sz="1600" dirty="0">
                <a:latin typeface="Times New Roman" panose="02020603050405020304" pitchFamily="18" charset="0"/>
                <a:ea typeface="Calibri" panose="020F0502020204030204" pitchFamily="34" charset="0"/>
                <a:cs typeface="Times New Roman" panose="02020603050405020304" pitchFamily="18" charset="0"/>
              </a:rPr>
              <a:t>такому випадку, секретар повідомляє сторони про намір палати відмовитися від своєї юрисдикції. Сторони мають один місяць від дати цього повідомлення, упродовж якого вони можуть надіслати до канцелярії належним чином вмотивоване заперечення. Палата вважатиме недійсним заперечення, що не відповідає цим умовам.</a:t>
            </a:r>
            <a:endParaRPr lang="uk-UA"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кутник 7"/>
          <p:cNvSpPr/>
          <p:nvPr/>
        </p:nvSpPr>
        <p:spPr>
          <a:xfrm>
            <a:off x="296880" y="3757317"/>
            <a:ext cx="11447813" cy="2450543"/>
          </a:xfrm>
          <a:prstGeom prst="rect">
            <a:avLst/>
          </a:prstGeom>
        </p:spPr>
        <p:txBody>
          <a:bodyPr wrap="square">
            <a:spAutoFit/>
          </a:bodyPr>
          <a:lstStyle/>
          <a:p>
            <a:pPr lvl="0" algn="just">
              <a:lnSpc>
                <a:spcPct val="107000"/>
              </a:lnSpc>
              <a:spcAft>
                <a:spcPts val="0"/>
              </a:spcAft>
            </a:pPr>
            <a:r>
              <a:rPr lang="uk-UA" sz="1600" b="1" dirty="0" smtClean="0">
                <a:latin typeface="Times New Roman" panose="02020603050405020304" pitchFamily="18" charset="0"/>
                <a:ea typeface="Calibri" panose="020F0502020204030204" pitchFamily="34" charset="0"/>
                <a:cs typeface="Times New Roman" panose="02020603050405020304" pitchFamily="18" charset="0"/>
              </a:rPr>
              <a:t>2) клопотання </a:t>
            </a:r>
            <a:r>
              <a:rPr lang="uk-UA" sz="1600" b="1" dirty="0">
                <a:latin typeface="Times New Roman" panose="02020603050405020304" pitchFamily="18" charset="0"/>
                <a:ea typeface="Calibri" panose="020F0502020204030204" pitchFamily="34" charset="0"/>
                <a:cs typeface="Times New Roman" panose="02020603050405020304" pitchFamily="18" charset="0"/>
              </a:rPr>
              <a:t>сторони про передання справи до Великої палати (стаття 43 Конвенції та правило 73 Регламенту Суду)</a:t>
            </a:r>
            <a:r>
              <a:rPr lang="ru-RU" sz="1600" b="1" dirty="0">
                <a:latin typeface="Times New Roman" panose="02020603050405020304" pitchFamily="18" charset="0"/>
                <a:ea typeface="Calibri" panose="020F0502020204030204" pitchFamily="34" charset="0"/>
                <a:cs typeface="Times New Roman" panose="02020603050405020304" pitchFamily="18" charset="0"/>
              </a:rPr>
              <a:t>:</a:t>
            </a: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упродовж</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трьох</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місяців</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дати</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постановлення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рішення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палатою, будь-яка сторона 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справі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може</a:t>
            </a:r>
            <a:r>
              <a:rPr lang="ru-RU" sz="1600" dirty="0">
                <a:latin typeface="Times New Roman" panose="02020603050405020304" pitchFamily="18" charset="0"/>
                <a:ea typeface="Calibri" panose="020F0502020204030204" pitchFamily="34" charset="0"/>
                <a:cs typeface="Times New Roman" panose="02020603050405020304" pitchFamily="18" charset="0"/>
              </a:rPr>
              <a:t>, 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виняткових</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випадках</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надіслати</a:t>
            </a:r>
            <a:r>
              <a:rPr lang="ru-RU" sz="1600" dirty="0">
                <a:latin typeface="Times New Roman" panose="02020603050405020304" pitchFamily="18" charset="0"/>
                <a:ea typeface="Calibri" panose="020F0502020204030204" pitchFamily="34" charset="0"/>
                <a:cs typeface="Times New Roman" panose="02020603050405020304" pitchFamily="18" charset="0"/>
              </a:rPr>
              <a:t> до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канцелярії</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письмове</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клопотання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щодо</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передання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справи</a:t>
            </a:r>
            <a:r>
              <a:rPr lang="ru-RU" sz="1600" dirty="0">
                <a:latin typeface="Times New Roman" panose="02020603050405020304" pitchFamily="18" charset="0"/>
                <a:ea typeface="Calibri" panose="020F0502020204030204" pitchFamily="34" charset="0"/>
                <a:cs typeface="Times New Roman" panose="02020603050405020304" pitchFamily="18" charset="0"/>
              </a:rPr>
              <a:t> до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Великої</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палати</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endParaRPr lang="uk-UA" sz="16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r>
              <a:rPr lang="ru-RU" sz="1600" dirty="0" smtClean="0">
                <a:latin typeface="Times New Roman" panose="02020603050405020304" pitchFamily="18" charset="0"/>
                <a:ea typeface="Calibri" panose="020F0502020204030204" pitchFamily="34" charset="0"/>
                <a:cs typeface="Times New Roman" panose="02020603050405020304" pitchFamily="18" charset="0"/>
              </a:rPr>
              <a:t>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своєму</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клопотанні</a:t>
            </a:r>
            <a:r>
              <a:rPr lang="ru-RU" sz="1600" dirty="0">
                <a:latin typeface="Times New Roman" panose="02020603050405020304" pitchFamily="18" charset="0"/>
                <a:ea typeface="Calibri" panose="020F0502020204030204" pitchFamily="34" charset="0"/>
                <a:cs typeface="Times New Roman" panose="02020603050405020304" pitchFamily="18" charset="0"/>
              </a:rPr>
              <a:t> сторона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має</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зазначити</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важливе</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питання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стосується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тлумачення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або</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застосування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Конвенції</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чи</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протоколів</a:t>
            </a:r>
            <a:r>
              <a:rPr lang="ru-RU" sz="1600" dirty="0">
                <a:latin typeface="Times New Roman" panose="02020603050405020304" pitchFamily="18" charset="0"/>
                <a:ea typeface="Calibri" panose="020F0502020204030204" pitchFamily="34" charset="0"/>
                <a:cs typeface="Times New Roman" panose="02020603050405020304" pitchFamily="18" charset="0"/>
              </a:rPr>
              <a:t> до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неї</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або</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важливе</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питання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загального</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значення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яке, на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її</a:t>
            </a:r>
            <a:r>
              <a:rPr lang="ru-RU" sz="1600" dirty="0">
                <a:latin typeface="Times New Roman" panose="02020603050405020304" pitchFamily="18" charset="0"/>
                <a:ea typeface="Calibri" panose="020F0502020204030204" pitchFamily="34" charset="0"/>
                <a:cs typeface="Times New Roman" panose="02020603050405020304" pitchFamily="18" charset="0"/>
              </a:rPr>
              <a:t> думку,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вимагає</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розгляду</a:t>
            </a:r>
            <a:r>
              <a:rPr lang="ru-RU" sz="1600" dirty="0">
                <a:latin typeface="Times New Roman" panose="02020603050405020304" pitchFamily="18" charset="0"/>
                <a:ea typeface="Calibri" panose="020F0502020204030204" pitchFamily="34" charset="0"/>
                <a:cs typeface="Times New Roman" panose="02020603050405020304" pitchFamily="18" charset="0"/>
              </a:rPr>
              <a:t> Великою </a:t>
            </a:r>
            <a:r>
              <a:rPr lang="ru-RU" sz="1600" dirty="0" smtClean="0">
                <a:latin typeface="Times New Roman" panose="02020603050405020304" pitchFamily="18" charset="0"/>
                <a:ea typeface="Calibri" panose="020F0502020204030204" pitchFamily="34" charset="0"/>
                <a:cs typeface="Times New Roman" panose="02020603050405020304" pitchFamily="18" charset="0"/>
              </a:rPr>
              <a:t>палатою.</a:t>
            </a:r>
            <a:endParaRPr lang="uk-UA" sz="16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r>
              <a:rPr lang="ru-RU" sz="1600" dirty="0" err="1" smtClean="0">
                <a:latin typeface="Times New Roman" panose="02020603050405020304" pitchFamily="18" charset="0"/>
                <a:ea typeface="Calibri" panose="020F0502020204030204" pitchFamily="34" charset="0"/>
                <a:cs typeface="Times New Roman" panose="02020603050405020304" pitchFamily="18" charset="0"/>
              </a:rPr>
              <a:t>Колегія</a:t>
            </a:r>
            <a:r>
              <a:rPr lang="ru-RU" sz="16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600" dirty="0">
                <a:latin typeface="Times New Roman" panose="02020603050405020304" pitchFamily="18" charset="0"/>
                <a:ea typeface="Calibri" panose="020F0502020204030204" pitchFamily="34" charset="0"/>
                <a:cs typeface="Times New Roman" panose="02020603050405020304" pitchFamily="18" charset="0"/>
              </a:rPr>
              <a:t>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складі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п'яти</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суддів</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Великої</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палати</a:t>
            </a:r>
            <a:r>
              <a:rPr lang="ru-RU" sz="1600" dirty="0">
                <a:latin typeface="Times New Roman" panose="02020603050405020304" pitchFamily="18" charset="0"/>
                <a:ea typeface="Calibri" panose="020F0502020204030204" pitchFamily="34" charset="0"/>
                <a:cs typeface="Times New Roman" panose="02020603050405020304" pitchFamily="18" charset="0"/>
              </a:rPr>
              <a:t>, створена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відповідно</a:t>
            </a:r>
            <a:r>
              <a:rPr lang="ru-RU" sz="1600" dirty="0">
                <a:latin typeface="Times New Roman" panose="02020603050405020304" pitchFamily="18" charset="0"/>
                <a:ea typeface="Calibri" panose="020F0502020204030204" pitchFamily="34" charset="0"/>
                <a:cs typeface="Times New Roman" panose="02020603050405020304" pitchFamily="18" charset="0"/>
              </a:rPr>
              <a:t> до пункту 6 правила 24 Регламенту Суду,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розглядає</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клопотання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виключно</a:t>
            </a:r>
            <a:r>
              <a:rPr lang="ru-RU" sz="1600" dirty="0">
                <a:latin typeface="Times New Roman" panose="02020603050405020304" pitchFamily="18" charset="0"/>
                <a:ea typeface="Calibri" panose="020F0502020204030204" pitchFamily="34" charset="0"/>
                <a:cs typeface="Times New Roman" panose="02020603050405020304" pitchFamily="18" charset="0"/>
              </a:rPr>
              <a:t> на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підставі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наявних</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матеріалів</a:t>
            </a:r>
            <a:r>
              <a:rPr lang="ru-RU" sz="1600" dirty="0">
                <a:latin typeface="Times New Roman" panose="02020603050405020304" pitchFamily="18" charset="0"/>
                <a:ea typeface="Calibri" panose="020F0502020204030204" pitchFamily="34" charset="0"/>
                <a:cs typeface="Times New Roman" panose="02020603050405020304" pitchFamily="18" charset="0"/>
              </a:rPr>
              <a:t> 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справі</a:t>
            </a:r>
            <a:r>
              <a:rPr lang="ru-RU" sz="1600" dirty="0">
                <a:latin typeface="Times New Roman" panose="02020603050405020304" pitchFamily="18" charset="0"/>
                <a:ea typeface="Calibri" panose="020F0502020204030204" pitchFamily="34" charset="0"/>
                <a:cs typeface="Times New Roman" panose="02020603050405020304" pitchFamily="18" charset="0"/>
              </a:rPr>
              <a:t>. Вона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задовольняє</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клопотання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лише</a:t>
            </a:r>
            <a:r>
              <a:rPr lang="ru-RU" sz="1600" dirty="0">
                <a:latin typeface="Times New Roman" panose="02020603050405020304" pitchFamily="18" charset="0"/>
                <a:ea typeface="Calibri" panose="020F0502020204030204" pitchFamily="34" charset="0"/>
                <a:cs typeface="Times New Roman" panose="02020603050405020304" pitchFamily="18" charset="0"/>
              </a:rPr>
              <a:t> в тому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разі</a:t>
            </a:r>
            <a:r>
              <a:rPr lang="ru-RU" sz="1600" dirty="0">
                <a:latin typeface="Times New Roman" panose="02020603050405020304" pitchFamily="18" charset="0"/>
                <a:ea typeface="Calibri" panose="020F0502020204030204" pitchFamily="34" charset="0"/>
                <a:cs typeface="Times New Roman" panose="02020603050405020304" pitchFamily="18" charset="0"/>
              </a:rPr>
              <a:t>, коли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вважає</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1600" dirty="0">
                <a:latin typeface="Times New Roman" panose="02020603050405020304" pitchFamily="18" charset="0"/>
                <a:ea typeface="Calibri" panose="020F0502020204030204" pitchFamily="34" charset="0"/>
                <a:cs typeface="Times New Roman" panose="02020603050405020304" pitchFamily="18" charset="0"/>
              </a:rPr>
              <a:t> справа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дійсно</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порушує</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таке</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питання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чи</a:t>
            </a:r>
            <a:r>
              <a:rPr lang="ru-RU" sz="1600" dirty="0">
                <a:latin typeface="Times New Roman" panose="02020603050405020304" pitchFamily="18" charset="0"/>
                <a:ea typeface="Calibri" panose="020F0502020204030204" pitchFamily="34" charset="0"/>
                <a:cs typeface="Times New Roman" panose="02020603050405020304" pitchFamily="18" charset="0"/>
              </a:rPr>
              <a:t> проблему.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Умотивовувати</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відмову</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щодо</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клопотання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немає</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smtClean="0">
                <a:latin typeface="Times New Roman" panose="02020603050405020304" pitchFamily="18" charset="0"/>
                <a:ea typeface="Calibri" panose="020F0502020204030204" pitchFamily="34" charset="0"/>
                <a:cs typeface="Times New Roman" panose="02020603050405020304" pitchFamily="18" charset="0"/>
              </a:rPr>
              <a:t>потреби.</a:t>
            </a:r>
            <a:endParaRPr lang="uk-UA" sz="16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r>
              <a:rPr lang="ru-RU" sz="1600" dirty="0" err="1" smtClean="0">
                <a:latin typeface="Times New Roman" panose="02020603050405020304" pitchFamily="18" charset="0"/>
                <a:ea typeface="Calibri" panose="020F0502020204030204" pitchFamily="34" charset="0"/>
                <a:cs typeface="Times New Roman" panose="02020603050405020304" pitchFamily="18" charset="0"/>
              </a:rPr>
              <a:t>Якщо</a:t>
            </a:r>
            <a:r>
              <a:rPr lang="ru-RU" sz="16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колегія</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задовольняє</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клопотання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Велика палата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вирішує</a:t>
            </a:r>
            <a:r>
              <a:rPr lang="ru-RU" sz="1600" dirty="0">
                <a:latin typeface="Times New Roman" panose="02020603050405020304" pitchFamily="18" charset="0"/>
                <a:ea typeface="Calibri" panose="020F0502020204030204" pitchFamily="34" charset="0"/>
                <a:cs typeface="Times New Roman" panose="02020603050405020304" pitchFamily="18" charset="0"/>
              </a:rPr>
              <a:t> справу шляхом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постановлення</a:t>
            </a:r>
            <a:r>
              <a:rPr lang="ru-RU" sz="1600" dirty="0">
                <a:latin typeface="Times New Roman" panose="02020603050405020304" pitchFamily="18" charset="0"/>
                <a:ea typeface="Calibri" panose="020F0502020204030204" pitchFamily="34" charset="0"/>
                <a:cs typeface="Times New Roman" panose="02020603050405020304" pitchFamily="18" charset="0"/>
              </a:rPr>
              <a:t> судового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рішення</a:t>
            </a:r>
            <a:r>
              <a:rPr lang="ru-RU" sz="1600" dirty="0" smtClean="0">
                <a:latin typeface="Times New Roman" panose="02020603050405020304" pitchFamily="18" charset="0"/>
                <a:ea typeface="Calibri" panose="020F0502020204030204" pitchFamily="34" charset="0"/>
                <a:cs typeface="Times New Roman" panose="02020603050405020304" pitchFamily="18" charset="0"/>
              </a:rPr>
              <a:t>.</a:t>
            </a:r>
            <a:endParaRPr lang="uk-UA" sz="16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кутник 8"/>
          <p:cNvSpPr/>
          <p:nvPr/>
        </p:nvSpPr>
        <p:spPr>
          <a:xfrm>
            <a:off x="296880" y="6312953"/>
            <a:ext cx="11202389" cy="342786"/>
          </a:xfrm>
          <a:prstGeom prst="rect">
            <a:avLst/>
          </a:prstGeom>
        </p:spPr>
        <p:txBody>
          <a:bodyPr wrap="square">
            <a:spAutoFit/>
          </a:bodyPr>
          <a:lstStyle/>
          <a:p>
            <a:pPr algn="just">
              <a:lnSpc>
                <a:spcPct val="107000"/>
              </a:lnSpc>
              <a:spcAft>
                <a:spcPts val="0"/>
              </a:spcAft>
            </a:pPr>
            <a:r>
              <a:rPr lang="ru-RU" sz="1600" b="1" dirty="0" err="1" smtClean="0">
                <a:latin typeface="Times New Roman" panose="02020603050405020304" pitchFamily="18" charset="0"/>
                <a:ea typeface="Calibri" panose="020F0502020204030204" pitchFamily="34" charset="0"/>
                <a:cs typeface="Times New Roman" panose="02020603050405020304" pitchFamily="18" charset="0"/>
              </a:rPr>
              <a:t>Відповідно</a:t>
            </a:r>
            <a:r>
              <a:rPr lang="ru-RU" sz="1600"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600" b="1" dirty="0">
                <a:latin typeface="Times New Roman" panose="02020603050405020304" pitchFamily="18" charset="0"/>
                <a:ea typeface="Calibri" panose="020F0502020204030204" pitchFamily="34" charset="0"/>
                <a:cs typeface="Times New Roman" panose="02020603050405020304" pitchFamily="18" charset="0"/>
              </a:rPr>
              <a:t>до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частини</a:t>
            </a:r>
            <a:r>
              <a:rPr lang="ru-RU" sz="1600" b="1" dirty="0">
                <a:latin typeface="Times New Roman" panose="02020603050405020304" pitchFamily="18" charset="0"/>
                <a:ea typeface="Calibri" panose="020F0502020204030204" pitchFamily="34" charset="0"/>
                <a:cs typeface="Times New Roman" panose="02020603050405020304" pitchFamily="18" charset="0"/>
              </a:rPr>
              <a:t> 1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статті</a:t>
            </a:r>
            <a:r>
              <a:rPr lang="ru-RU" sz="1600" b="1" dirty="0">
                <a:latin typeface="Times New Roman" panose="02020603050405020304" pitchFamily="18" charset="0"/>
                <a:ea typeface="Calibri" panose="020F0502020204030204" pitchFamily="34" charset="0"/>
                <a:cs typeface="Times New Roman" panose="02020603050405020304" pitchFamily="18" charset="0"/>
              </a:rPr>
              <a:t> 44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Конвенції</a:t>
            </a:r>
            <a:r>
              <a:rPr lang="ru-RU" sz="1600" b="1" dirty="0">
                <a:latin typeface="Times New Roman" panose="02020603050405020304" pitchFamily="18" charset="0"/>
                <a:ea typeface="Calibri" panose="020F0502020204030204" pitchFamily="34" charset="0"/>
                <a:cs typeface="Times New Roman" panose="02020603050405020304" pitchFamily="18" charset="0"/>
              </a:rPr>
              <a:t>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рішення</a:t>
            </a:r>
            <a:r>
              <a:rPr lang="ru-RU" sz="1600" b="1" dirty="0">
                <a:latin typeface="Times New Roman" panose="02020603050405020304" pitchFamily="18" charset="0"/>
                <a:ea typeface="Calibri" panose="020F0502020204030204" pitchFamily="34" charset="0"/>
                <a:cs typeface="Times New Roman" panose="02020603050405020304" pitchFamily="18" charset="0"/>
              </a:rPr>
              <a:t>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Великої</a:t>
            </a:r>
            <a:r>
              <a:rPr lang="ru-RU" sz="1600" b="1" dirty="0">
                <a:latin typeface="Times New Roman" panose="02020603050405020304" pitchFamily="18" charset="0"/>
                <a:ea typeface="Calibri" panose="020F0502020204030204" pitchFamily="34" charset="0"/>
                <a:cs typeface="Times New Roman" panose="02020603050405020304" pitchFamily="18" charset="0"/>
              </a:rPr>
              <a:t>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палати</a:t>
            </a:r>
            <a:r>
              <a:rPr lang="ru-RU" sz="1600" b="1" dirty="0">
                <a:latin typeface="Times New Roman" panose="02020603050405020304" pitchFamily="18" charset="0"/>
                <a:ea typeface="Calibri" panose="020F0502020204030204" pitchFamily="34" charset="0"/>
                <a:cs typeface="Times New Roman" panose="02020603050405020304" pitchFamily="18" charset="0"/>
              </a:rPr>
              <a:t> є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остаточним</a:t>
            </a:r>
            <a:r>
              <a:rPr lang="ru-RU" sz="1600" b="1" dirty="0">
                <a:latin typeface="Times New Roman" panose="02020603050405020304" pitchFamily="18" charset="0"/>
                <a:ea typeface="Calibri" panose="020F0502020204030204" pitchFamily="34" charset="0"/>
                <a:cs typeface="Times New Roman" panose="02020603050405020304" pitchFamily="18" charset="0"/>
              </a:rPr>
              <a:t>.  </a:t>
            </a:r>
            <a:endParaRPr lang="uk-UA" sz="16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5863791"/>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979</Words>
  <Application>Microsoft Office PowerPoint</Application>
  <PresentationFormat>Широкий екран</PresentationFormat>
  <Paragraphs>45</Paragraphs>
  <Slides>4</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4</vt:i4>
      </vt:variant>
    </vt:vector>
  </HeadingPairs>
  <TitlesOfParts>
    <vt:vector size="9" baseType="lpstr">
      <vt:lpstr>Arial</vt:lpstr>
      <vt:lpstr>Calibri</vt:lpstr>
      <vt:lpstr>Calibri Light</vt:lpstr>
      <vt:lpstr>Times New Roman</vt:lpstr>
      <vt:lpstr>Тема Office</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Admin</cp:lastModifiedBy>
  <cp:revision>13</cp:revision>
  <dcterms:created xsi:type="dcterms:W3CDTF">2021-11-30T12:22:35Z</dcterms:created>
  <dcterms:modified xsi:type="dcterms:W3CDTF">2021-12-23T14:16:13Z</dcterms:modified>
</cp:coreProperties>
</file>