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81" d="100"/>
          <a:sy n="81" d="100"/>
        </p:scale>
        <p:origin x="96" y="5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6793DD-417F-47B4-9D48-A5A88EB31217}" type="datetimeFigureOut">
              <a:rPr lang="uk-UA" smtClean="0"/>
              <a:t>23.12.2021</a:t>
            </a:fld>
            <a:endParaRPr lang="uk-UA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300848-A061-4447-A89C-9152DAF92210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646349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300848-A061-4447-A89C-9152DAF92210}" type="slidenum">
              <a:rPr lang="uk-UA" smtClean="0"/>
              <a:t>3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677969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300848-A061-4447-A89C-9152DAF92210}" type="slidenum">
              <a:rPr lang="uk-UA" smtClean="0"/>
              <a:t>6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634018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 smtClean="0"/>
              <a:t>Клацніть, щоб редагувати стиль зразка підзаголовка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CB194-BEAD-4949-B60E-AAACC0AFCFA3}" type="datetimeFigureOut">
              <a:rPr lang="uk-UA" smtClean="0"/>
              <a:t>23.12.2021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2F0E9-7F44-438D-8F66-347FB2789BC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40913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CB194-BEAD-4949-B60E-AAACC0AFCFA3}" type="datetimeFigureOut">
              <a:rPr lang="uk-UA" smtClean="0"/>
              <a:t>23.12.2021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2F0E9-7F44-438D-8F66-347FB2789BC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966687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CB194-BEAD-4949-B60E-AAACC0AFCFA3}" type="datetimeFigureOut">
              <a:rPr lang="uk-UA" smtClean="0"/>
              <a:t>23.12.2021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2F0E9-7F44-438D-8F66-347FB2789BC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330578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’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CB194-BEAD-4949-B60E-AAACC0AFCFA3}" type="datetimeFigureOut">
              <a:rPr lang="uk-UA" smtClean="0"/>
              <a:t>23.12.2021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2F0E9-7F44-438D-8F66-347FB2789BC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678241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CB194-BEAD-4949-B60E-AAACC0AFCFA3}" type="datetimeFigureOut">
              <a:rPr lang="uk-UA" smtClean="0"/>
              <a:t>23.12.2021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2F0E9-7F44-438D-8F66-347FB2789BC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96342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uk-UA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uk-UA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CB194-BEAD-4949-B60E-AAACC0AFCFA3}" type="datetimeFigureOut">
              <a:rPr lang="uk-UA" smtClean="0"/>
              <a:t>23.12.2021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2F0E9-7F44-438D-8F66-347FB2789BC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74707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uk-UA"/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uk-UA"/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CB194-BEAD-4949-B60E-AAACC0AFCFA3}" type="datetimeFigureOut">
              <a:rPr lang="uk-UA" smtClean="0"/>
              <a:t>23.12.2021</a:t>
            </a:fld>
            <a:endParaRPr lang="uk-UA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2F0E9-7F44-438D-8F66-347FB2789BC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602356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CB194-BEAD-4949-B60E-AAACC0AFCFA3}" type="datetimeFigureOut">
              <a:rPr lang="uk-UA" smtClean="0"/>
              <a:t>23.12.2021</a:t>
            </a:fld>
            <a:endParaRPr lang="uk-UA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2F0E9-7F44-438D-8F66-347FB2789BC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500708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CB194-BEAD-4949-B60E-AAACC0AFCFA3}" type="datetimeFigureOut">
              <a:rPr lang="uk-UA" smtClean="0"/>
              <a:t>23.12.2021</a:t>
            </a:fld>
            <a:endParaRPr lang="uk-UA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2F0E9-7F44-438D-8F66-347FB2789BC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575670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uk-UA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CB194-BEAD-4949-B60E-AAACC0AFCFA3}" type="datetimeFigureOut">
              <a:rPr lang="uk-UA" smtClean="0"/>
              <a:t>23.12.2021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2F0E9-7F44-438D-8F66-347FB2789BC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587687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CB194-BEAD-4949-B60E-AAACC0AFCFA3}" type="datetimeFigureOut">
              <a:rPr lang="uk-UA" smtClean="0"/>
              <a:t>23.12.2021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2F0E9-7F44-438D-8F66-347FB2789BC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10693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ACB194-BEAD-4949-B60E-AAACC0AFCFA3}" type="datetimeFigureOut">
              <a:rPr lang="uk-UA" smtClean="0"/>
              <a:t>23.12.2021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C2F0E9-7F44-438D-8F66-347FB2789BC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4750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old.minjust.gov.ua/159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www.echr.coe.int/Pages/home.aspx?p=applicants/ukr" TargetMode="External"/><Relationship Id="rId4" Type="http://schemas.openxmlformats.org/officeDocument/2006/relationships/hyperlink" Target="http://www.echr.coe.int/applicants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514" t="27841" r="12833" b="31589"/>
          <a:stretch/>
        </p:blipFill>
        <p:spPr>
          <a:xfrm>
            <a:off x="8793678" y="1"/>
            <a:ext cx="3265714" cy="973777"/>
          </a:xfrm>
          <a:prstGeom prst="rect">
            <a:avLst/>
          </a:prstGeom>
        </p:spPr>
      </p:pic>
      <p:sp>
        <p:nvSpPr>
          <p:cNvPr id="2" name="Прямокутник 1"/>
          <p:cNvSpPr/>
          <p:nvPr/>
        </p:nvSpPr>
        <p:spPr>
          <a:xfrm>
            <a:off x="1389408" y="857274"/>
            <a:ext cx="9345881" cy="1384995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endParaRPr lang="uk-UA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uk-UA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Порядок </a:t>
            </a:r>
            <a:r>
              <a:rPr lang="uk-UA" sz="2200" b="1" dirty="0">
                <a:latin typeface="Arial" panose="020B0604020202020204" pitchFamily="34" charset="0"/>
                <a:cs typeface="Arial" panose="020B0604020202020204" pitchFamily="34" charset="0"/>
              </a:rPr>
              <a:t>звернення до Європейського суду з прав людини </a:t>
            </a:r>
            <a:endParaRPr lang="uk-UA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uk-UA" sz="2200" b="1" dirty="0">
                <a:latin typeface="Arial" panose="020B0604020202020204" pitchFamily="34" charset="0"/>
                <a:cs typeface="Arial" panose="020B0604020202020204" pitchFamily="34" charset="0"/>
              </a:rPr>
              <a:t>та заповнення формуляру заяви до </a:t>
            </a:r>
            <a:r>
              <a:rPr lang="uk-UA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Суду</a:t>
            </a:r>
          </a:p>
          <a:p>
            <a:pPr algn="ctr"/>
            <a:endParaRPr lang="uk-UA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кутник 4"/>
          <p:cNvSpPr/>
          <p:nvPr/>
        </p:nvSpPr>
        <p:spPr>
          <a:xfrm>
            <a:off x="261254" y="2317095"/>
            <a:ext cx="11602192" cy="1409681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endParaRPr lang="uk-UA" sz="1600" b="1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uk-UA" sz="16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Перш </a:t>
            </a:r>
            <a:r>
              <a:rPr lang="uk-UA" sz="16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ніж звертатися до Європейського суду з прав </a:t>
            </a:r>
            <a:r>
              <a:rPr lang="uk-UA" sz="16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людини </a:t>
            </a:r>
            <a:r>
              <a:rPr lang="uk-UA" sz="16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та заповнювати формуляр заяви до Суду, варто знати в цілому що </a:t>
            </a:r>
            <a:r>
              <a:rPr lang="uk-UA" sz="16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це за </a:t>
            </a:r>
            <a:r>
              <a:rPr lang="uk-UA" sz="16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установа Європейський суд з прав людини,  які скарги він розглядає </a:t>
            </a:r>
            <a:endParaRPr lang="uk-UA" sz="1600" b="1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uk-UA" sz="16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та </a:t>
            </a:r>
            <a:r>
              <a:rPr lang="uk-UA" sz="16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які підстави звернення до </a:t>
            </a:r>
            <a:r>
              <a:rPr lang="uk-UA" sz="16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нього.</a:t>
            </a: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endParaRPr lang="uk-UA" sz="1600" b="1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кутник 7"/>
          <p:cNvSpPr/>
          <p:nvPr/>
        </p:nvSpPr>
        <p:spPr>
          <a:xfrm>
            <a:off x="2386936" y="3893430"/>
            <a:ext cx="7350827" cy="1552669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uk-UA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Європейський суд з прав людини </a:t>
            </a:r>
            <a:r>
              <a:rPr lang="uk-UA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– </a:t>
            </a:r>
            <a:endParaRPr lang="uk-UA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uk-UA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це </a:t>
            </a:r>
            <a:r>
              <a:rPr lang="uk-UA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міжнародний суд, який може розглядати тільки заяви від осіб, організацій та підприємств, які стверджують, що їхні права, гарантовані Європейською конвенцією з прав людини, були порушені.  </a:t>
            </a:r>
            <a:endParaRPr lang="uk-UA" sz="1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кутник 8"/>
          <p:cNvSpPr/>
          <p:nvPr/>
        </p:nvSpPr>
        <p:spPr>
          <a:xfrm>
            <a:off x="967836" y="5644103"/>
            <a:ext cx="10592790" cy="96680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indent="449580" algn="ctr">
              <a:lnSpc>
                <a:spcPct val="107000"/>
              </a:lnSpc>
              <a:spcAft>
                <a:spcPts val="0"/>
              </a:spcAft>
            </a:pPr>
            <a:r>
              <a:rPr lang="uk-UA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Суд не може розглядати будь-які скарги, а лише ті,  які відповідають критеріям прийнятності, визначенні статтею 35 </a:t>
            </a:r>
            <a:r>
              <a:rPr lang="uk-UA" dirty="0">
                <a:hlinkClick r:id="rId4"/>
              </a:rPr>
              <a:t>Конвенції про захист прав людини та основоположних свобод</a:t>
            </a:r>
            <a:r>
              <a:rPr lang="uk-UA" dirty="0"/>
              <a:t> </a:t>
            </a:r>
            <a:r>
              <a:rPr lang="uk-UA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 які визначають, хто може подати заяву, коли та з яких питань</a:t>
            </a:r>
            <a:r>
              <a:rPr lang="uk-UA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uk-UA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78696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9000"/>
            <a:lum/>
          </a:blip>
          <a:srcRect/>
          <a:stretch>
            <a:fillRect t="-14000" b="-1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514" t="27841" r="12833" b="31589"/>
          <a:stretch/>
        </p:blipFill>
        <p:spPr>
          <a:xfrm>
            <a:off x="8793678" y="1"/>
            <a:ext cx="3265714" cy="973777"/>
          </a:xfrm>
          <a:prstGeom prst="rect">
            <a:avLst/>
          </a:prstGeom>
        </p:spPr>
      </p:pic>
      <p:sp>
        <p:nvSpPr>
          <p:cNvPr id="2" name="Прямокутник 1"/>
          <p:cNvSpPr/>
          <p:nvPr/>
        </p:nvSpPr>
        <p:spPr>
          <a:xfrm>
            <a:off x="1117269" y="973778"/>
            <a:ext cx="9915896" cy="66358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indent="449580" algn="ctr">
              <a:lnSpc>
                <a:spcPct val="107000"/>
              </a:lnSpc>
              <a:spcAft>
                <a:spcPts val="0"/>
              </a:spcAft>
            </a:pPr>
            <a:r>
              <a:rPr lang="uk-UA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Основні умови звернення з заявою до  Європейського суду з прав людини наступні: </a:t>
            </a:r>
            <a:endParaRPr lang="uk-UA" sz="1600" b="1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кутник 2"/>
          <p:cNvSpPr/>
          <p:nvPr/>
        </p:nvSpPr>
        <p:spPr>
          <a:xfrm>
            <a:off x="117762" y="1756462"/>
            <a:ext cx="2729841" cy="180459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uk-UA" sz="13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• заява стосується порушень лише тих прав та свобод, що гарантовані Конвенцією про захист прав людини та основоположних свобод та Протоколами до неї</a:t>
            </a:r>
            <a:r>
              <a:rPr lang="uk-UA" sz="13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;</a:t>
            </a: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endParaRPr lang="uk-UA" sz="1300" b="1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endParaRPr lang="uk-UA" sz="1300" b="1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кутник 4"/>
          <p:cNvSpPr/>
          <p:nvPr/>
        </p:nvSpPr>
        <p:spPr>
          <a:xfrm>
            <a:off x="3113314" y="1739680"/>
            <a:ext cx="2590800" cy="178908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uk-UA" sz="13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• скарга спрямована проти держави, яка ратифікувала Конвенцію чи відповідний Протокол. Список </a:t>
            </a:r>
            <a:r>
              <a:rPr lang="uk-UA" sz="1300" b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ратифікацій</a:t>
            </a:r>
            <a:r>
              <a:rPr lang="uk-UA" sz="13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можна перевірити за посиланням: </a:t>
            </a:r>
            <a:r>
              <a:rPr lang="uk-UA" sz="13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4"/>
              </a:rPr>
              <a:t>www.echr.coe.int/applicants</a:t>
            </a:r>
            <a:r>
              <a:rPr lang="en-US" sz="13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;</a:t>
            </a:r>
            <a:endParaRPr lang="uk-UA" sz="1300" b="1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endParaRPr lang="uk-UA" sz="1300" b="1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кутник 5"/>
          <p:cNvSpPr/>
          <p:nvPr/>
        </p:nvSpPr>
        <p:spPr>
          <a:xfrm>
            <a:off x="5931228" y="1783309"/>
            <a:ext cx="2258291" cy="178908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uk-UA" sz="13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• заявник особисто і безпосередньо є жертвою порушення однією з держав – сторін Конвенції його прав чи основоположних свобод</a:t>
            </a:r>
            <a:r>
              <a:rPr lang="uk-UA" sz="13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;</a:t>
            </a: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endParaRPr lang="uk-UA" sz="1300" b="1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кутник 6"/>
          <p:cNvSpPr/>
          <p:nvPr/>
        </p:nvSpPr>
        <p:spPr>
          <a:xfrm>
            <a:off x="8455230" y="1739680"/>
            <a:ext cx="3420094" cy="178908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uk-UA" sz="13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• звернутися до Суду можна лише зі скаргами, предмет яких перебуває у сфері відповідальності суб’єкта владних повноважень (наприклад: парламенту, суду, прокуратури тощо). Суд не розглядає заяви, спрямовані проти приватних осіб або недержавних інституцій;</a:t>
            </a:r>
            <a:endParaRPr lang="uk-UA" sz="1300" b="1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кутник 7"/>
          <p:cNvSpPr/>
          <p:nvPr/>
        </p:nvSpPr>
        <p:spPr>
          <a:xfrm>
            <a:off x="3515095" y="3792844"/>
            <a:ext cx="2189019" cy="180459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uk-UA" sz="13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• мають бути вичерпані всі </a:t>
            </a:r>
            <a:r>
              <a:rPr lang="uk-UA" sz="13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доступні ефективні національні засоби </a:t>
            </a:r>
            <a:r>
              <a:rPr lang="uk-UA" sz="13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правового </a:t>
            </a:r>
            <a:r>
              <a:rPr lang="uk-UA" sz="13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захисту</a:t>
            </a:r>
            <a:r>
              <a:rPr lang="uk-UA" sz="13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; </a:t>
            </a:r>
            <a:r>
              <a:rPr lang="ru-RU" sz="13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endParaRPr lang="ru-RU" sz="1300" b="1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endParaRPr lang="ru-RU" sz="1300" b="1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endParaRPr lang="ru-RU" sz="1300" b="1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endParaRPr lang="uk-UA" sz="1300" b="1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кутник 8"/>
          <p:cNvSpPr/>
          <p:nvPr/>
        </p:nvSpPr>
        <p:spPr>
          <a:xfrm>
            <a:off x="83123" y="3792844"/>
            <a:ext cx="3294414" cy="178908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uk-UA" sz="13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•  дотримано строк звернення до Суду, а саме шестимісячний строк з дати винесення остаточного рішення судом або органом влади, до компетенції яких належить вирішення питання, що є предметом звернення до Суду</a:t>
            </a:r>
            <a:r>
              <a:rPr lang="uk-UA" sz="13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;</a:t>
            </a: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endParaRPr lang="uk-UA" sz="1300" b="1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кутник 9"/>
          <p:cNvSpPr/>
          <p:nvPr/>
        </p:nvSpPr>
        <p:spPr>
          <a:xfrm>
            <a:off x="5870367" y="3805333"/>
            <a:ext cx="2380014" cy="180459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uk-UA" sz="13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• скарги основані на достовірних фактичних даних</a:t>
            </a:r>
            <a:r>
              <a:rPr lang="uk-UA" sz="13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;</a:t>
            </a: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uk-UA" sz="13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• </a:t>
            </a:r>
            <a:r>
              <a:rPr lang="uk-UA" sz="13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скарги заявника  ще не були розглянуті Судом та по суті скарг ще не постановлено рішення</a:t>
            </a:r>
            <a:r>
              <a:rPr lang="en-US" sz="13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;</a:t>
            </a:r>
            <a:endParaRPr lang="uk-UA" sz="1300" b="1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endParaRPr lang="uk-UA" sz="1300" b="1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рямокутник 10"/>
          <p:cNvSpPr/>
          <p:nvPr/>
        </p:nvSpPr>
        <p:spPr>
          <a:xfrm>
            <a:off x="8455230" y="3792844"/>
            <a:ext cx="3604162" cy="178908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uk-UA" sz="13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•  предметом скарги є невиправдане втручання у фундаментальне право. Не можна просто скаржитися на те, що судове рішення було несправедливим чи неправильним. Суд не є апеляційною інстанцією по відношенню до національних судів та не може скасовувати чи змінювати їхні рішення.</a:t>
            </a:r>
            <a:endParaRPr lang="uk-UA" sz="1300" b="1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Прямокутник 11"/>
          <p:cNvSpPr/>
          <p:nvPr/>
        </p:nvSpPr>
        <p:spPr>
          <a:xfrm>
            <a:off x="285008" y="5756967"/>
            <a:ext cx="11590316" cy="783869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uk-UA" sz="1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У разі, якщо скарги відповідають вищенаведеним критеріям, можна переходити до заповнення формуляру заяви, зразок якого розміщено на офіційному веб-сайті Європейського суду з прав людини, є доступним для перегляду та завантаження за таким посиланням</a:t>
            </a:r>
            <a:r>
              <a:rPr lang="ru-RU" sz="1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</a:t>
            </a:r>
            <a:r>
              <a:rPr lang="uk-UA" sz="1400" b="1" u="sng" dirty="0">
                <a:solidFill>
                  <a:srgbClr val="0563C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5"/>
              </a:rPr>
              <a:t>https://www.echr.coe.int/Pages/home.aspx?p=applicants/ukr</a:t>
            </a:r>
            <a:r>
              <a:rPr lang="uk-UA" sz="1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uk-UA" sz="1400" b="1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59254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10000"/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514" t="27841" r="12833" b="31589"/>
          <a:stretch/>
        </p:blipFill>
        <p:spPr>
          <a:xfrm>
            <a:off x="8793678" y="1"/>
            <a:ext cx="3265714" cy="973777"/>
          </a:xfrm>
          <a:prstGeom prst="rect">
            <a:avLst/>
          </a:prstGeom>
        </p:spPr>
      </p:pic>
      <p:sp>
        <p:nvSpPr>
          <p:cNvPr id="2" name="Прямокутник 1"/>
          <p:cNvSpPr/>
          <p:nvPr/>
        </p:nvSpPr>
        <p:spPr>
          <a:xfrm>
            <a:off x="332508" y="973778"/>
            <a:ext cx="11726883" cy="299049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uk-UA" sz="16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Вимоги до належним чином заповненої заяви викладені у статті 47 Регламенту Європейського Суду, </a:t>
            </a:r>
            <a:endParaRPr lang="uk-UA" sz="1600" b="1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uk-UA" sz="16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відповідно </a:t>
            </a:r>
            <a:r>
              <a:rPr lang="uk-UA" sz="16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до якої заява має містити</a:t>
            </a:r>
            <a:r>
              <a:rPr lang="ru-RU" sz="16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  <a:endParaRPr lang="uk-UA" sz="1600" b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uk-UA" sz="16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1) ім'я,  дату народження, громадянство, стать, рід занять та адресу заявника;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uk-UA" sz="16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2) ім'я, рід занять та адресу довіреної особи, якщо така є;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uk-UA" sz="16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3) найменування Договірної Сторони  або  сторін,  проти  яких подається заява (наприклад проти України</a:t>
            </a:r>
            <a:r>
              <a:rPr lang="ru-RU" sz="16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;</a:t>
            </a:r>
            <a:r>
              <a:rPr lang="uk-UA" sz="16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Російської Федерації; Італії);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uk-UA" sz="16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4) стислий виклад фактів та </a:t>
            </a:r>
            <a:r>
              <a:rPr lang="uk-UA" sz="1600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стверджуваного</a:t>
            </a:r>
            <a:r>
              <a:rPr lang="uk-UA" sz="16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порушення  Конвенції  та відповідних аргументів;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uk-UA" sz="16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6) підтвердження    про    дотримання   заявником   критеріїв  прийнятності (вичерпання національних засобів правового захисту  і правило щодо   шестимісячного   строку),  викладених  у  пункті  1 статті 35 Конвенції;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uk-UA" sz="16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7) перелік рішень судів (або інших державних органів) у справі, із зазначенням дати кожного рішення та органу, який його виніс, а також коротку інформацію про зміст цього рішення</a:t>
            </a:r>
            <a:r>
              <a:rPr lang="uk-UA" sz="16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uk-UA" sz="1600" b="1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кутник 2"/>
          <p:cNvSpPr/>
          <p:nvPr/>
        </p:nvSpPr>
        <p:spPr>
          <a:xfrm>
            <a:off x="758040" y="4098162"/>
            <a:ext cx="4987638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uk-UA" sz="1500" b="1" dirty="0">
                <a:solidFill>
                  <a:srgbClr val="C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Окрім того, на сайті Європейського суду розміщена «Нотатка для заповнення формуляру заяви», в якій наведено практичні пояснення та вказівки, які допоможуть заявникам не припуститися помилок при заповненні пунктів формуляру заяви.</a:t>
            </a: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uk-UA" sz="1500" b="1" dirty="0">
                <a:solidFill>
                  <a:srgbClr val="C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Згідно Нотатки, варто завантажити формуляр заяви з Інтернет-сайту Суду та заповнити його в електронному вигляді. Це прискорить розгляд заяви.</a:t>
            </a:r>
            <a:endParaRPr lang="uk-UA" sz="1500" b="1" dirty="0">
              <a:solidFill>
                <a:srgbClr val="C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кутник 4"/>
          <p:cNvSpPr/>
          <p:nvPr/>
        </p:nvSpPr>
        <p:spPr>
          <a:xfrm>
            <a:off x="5745678" y="4067886"/>
            <a:ext cx="6096000" cy="206825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uk-UA" sz="15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ЗАЯВНИКАМ ВАРТО</a:t>
            </a:r>
            <a:r>
              <a:rPr lang="ru-RU" sz="15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uk-UA" sz="15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 </a:t>
            </a:r>
            <a:r>
              <a:rPr lang="uk-UA" sz="15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ПИСАТИ РОЗБІРЛИВО</a:t>
            </a:r>
            <a:r>
              <a:rPr lang="ru-RU" sz="15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  <a:r>
              <a:rPr lang="uk-UA" sz="15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uk-UA" sz="15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Бажано надавати друкований текст</a:t>
            </a:r>
            <a:r>
              <a:rPr lang="uk-UA" sz="15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uk-UA" sz="15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uk-UA" sz="15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 ЗАПОВНЮВАТИ ВСІ ПОЛЯ, ЩО СТОСУЮТЬСЯ КОНКРЕТНОЇ СИТУАЦІЇ: </a:t>
            </a:r>
            <a:r>
              <a:rPr lang="uk-UA" sz="15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 іншому випадку заява вважатиметься неповною і не буде прийнята</a:t>
            </a:r>
            <a:r>
              <a:rPr lang="uk-UA" sz="15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uk-UA" sz="15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uk-UA" sz="15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 НЕ ВИКОРИСТОВУВАТИ ЗНАКИ ЧИ СКОРОЧЕННЯ: </a:t>
            </a:r>
            <a:r>
              <a:rPr lang="uk-UA" sz="15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чітко пояснити думку словами</a:t>
            </a:r>
            <a:r>
              <a:rPr lang="uk-UA" sz="15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uk-UA" sz="15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uk-UA" sz="15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 ВИСЛОВЛЮВАТИСЯ КОРОТКО.</a:t>
            </a:r>
            <a:endParaRPr lang="uk-UA" sz="1500" b="1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849" y="4639854"/>
            <a:ext cx="565146" cy="14962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53870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514" t="27841" r="12833" b="31589"/>
          <a:stretch/>
        </p:blipFill>
        <p:spPr>
          <a:xfrm>
            <a:off x="8793678" y="1"/>
            <a:ext cx="3265714" cy="973777"/>
          </a:xfrm>
          <a:prstGeom prst="rect">
            <a:avLst/>
          </a:prstGeom>
        </p:spPr>
      </p:pic>
      <p:sp>
        <p:nvSpPr>
          <p:cNvPr id="2" name="Прямокутник 1"/>
          <p:cNvSpPr/>
          <p:nvPr/>
        </p:nvSpPr>
        <p:spPr>
          <a:xfrm>
            <a:off x="1092530" y="937782"/>
            <a:ext cx="10806544" cy="124489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uk-UA" sz="1400" b="1" dirty="0">
                <a:solidFill>
                  <a:srgbClr val="C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Формуляр заяви складається з 74 пунктів. Суд прийме до розгляду заяву тільки якщо всі пункти формуляру будуть належним чином заповнені і якщо заявник </a:t>
            </a:r>
            <a:r>
              <a:rPr lang="uk-UA" sz="1400" b="1" dirty="0" err="1">
                <a:solidFill>
                  <a:srgbClr val="C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надасть</a:t>
            </a:r>
            <a:r>
              <a:rPr lang="uk-UA" sz="1400" b="1" dirty="0">
                <a:solidFill>
                  <a:srgbClr val="C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всі необхідні документи, як цього вимагає стаття 47 Регламенту</a:t>
            </a:r>
            <a:r>
              <a:rPr lang="uk-UA" sz="1400" b="1" dirty="0" smtClean="0">
                <a:solidFill>
                  <a:srgbClr val="C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endParaRPr lang="uk-UA" sz="1400" b="1" dirty="0" smtClean="0">
              <a:solidFill>
                <a:srgbClr val="C0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uk-UA" sz="1400" b="1" dirty="0" smtClean="0">
                <a:solidFill>
                  <a:srgbClr val="C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Якщо </a:t>
            </a:r>
            <a:r>
              <a:rPr lang="uk-UA" sz="1400" b="1" dirty="0">
                <a:solidFill>
                  <a:srgbClr val="C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заявник </a:t>
            </a:r>
            <a:r>
              <a:rPr lang="uk-UA" sz="1400" b="1" dirty="0" err="1">
                <a:solidFill>
                  <a:srgbClr val="C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подасть</a:t>
            </a:r>
            <a:r>
              <a:rPr lang="uk-UA" sz="1400" b="1" dirty="0">
                <a:solidFill>
                  <a:srgbClr val="C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неповну заяву та неповний перелік підтверджуючих документів, Європейський Суд не стане розглядати справу, досьє не відкриватиметься, документи не зберігатимуться.  </a:t>
            </a:r>
            <a:endParaRPr lang="uk-UA" sz="1400" b="1" dirty="0">
              <a:solidFill>
                <a:srgbClr val="C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кутник 2"/>
          <p:cNvSpPr/>
          <p:nvPr/>
        </p:nvSpPr>
        <p:spPr>
          <a:xfrm>
            <a:off x="4299653" y="2324835"/>
            <a:ext cx="285642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uk-UA" sz="1600" b="1" u="sng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Розділи Формуляру заяви</a:t>
            </a:r>
            <a:endParaRPr lang="uk-UA" sz="1600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кутник 4"/>
          <p:cNvSpPr/>
          <p:nvPr/>
        </p:nvSpPr>
        <p:spPr>
          <a:xfrm>
            <a:off x="118752" y="2646574"/>
            <a:ext cx="11940639" cy="5533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uk-UA" sz="1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Віконце для штрих-коду</a:t>
            </a:r>
            <a:r>
              <a:rPr lang="uk-UA" sz="14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uk-UA" sz="14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Якщо </a:t>
            </a:r>
            <a:r>
              <a:rPr lang="uk-UA" sz="1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 попередньому листуванні з Судом за скаргою заявник отримав наклейки зі </a:t>
            </a:r>
            <a:r>
              <a:rPr lang="uk-UA" sz="14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штрих кодом</a:t>
            </a:r>
            <a:r>
              <a:rPr lang="uk-UA" sz="1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слід наклеїти одну з них у віконце у верхньому лівому куті на першій сторінці формуляру.</a:t>
            </a:r>
            <a:endParaRPr lang="uk-UA" sz="1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кутник 5"/>
          <p:cNvSpPr/>
          <p:nvPr/>
        </p:nvSpPr>
        <p:spPr>
          <a:xfrm>
            <a:off x="118752" y="3342091"/>
            <a:ext cx="11940639" cy="26279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uk-UA" sz="1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A. Заявник (пункт 1-16)</a:t>
            </a:r>
            <a:r>
              <a:rPr lang="uk-UA" sz="1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uk-UA" sz="14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</a:t>
            </a:r>
            <a:endParaRPr lang="uk-UA" sz="1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uk-UA" sz="14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 Ця </a:t>
            </a:r>
            <a:r>
              <a:rPr lang="uk-UA" sz="1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частина стосується заявника, який є фізичною особою (пункт 1-9), або юридичною особою, таких як підприємства чи організації </a:t>
            </a:r>
            <a:endParaRPr lang="uk-UA" sz="1400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uk-UA" sz="14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</a:t>
            </a:r>
            <a:r>
              <a:rPr lang="uk-UA" sz="1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пункт 10-16</a:t>
            </a:r>
            <a:r>
              <a:rPr lang="uk-UA" sz="14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).  Якщо </a:t>
            </a:r>
            <a:r>
              <a:rPr lang="uk-UA" sz="1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заявників декілька, слід надати інформацію про кожного з них на окремому аркуші та пронумерувати кожного з заявників</a:t>
            </a:r>
            <a:r>
              <a:rPr lang="uk-UA" sz="14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 Заявник </a:t>
            </a:r>
            <a:r>
              <a:rPr lang="uk-UA" sz="1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повинен вказати поштову адресу, яка не є </a:t>
            </a:r>
            <a:r>
              <a:rPr lang="uk-UA" sz="14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адресою</a:t>
            </a:r>
            <a:r>
              <a:rPr lang="uk-UA" sz="1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адвоката або представника. Це потрібно для того, щоб Суд мав можливість встановити з ним контакт, якщо це буде необхідно. Якщо заявник є бездомним або не має певного місця проживання, він може зазначити номер абонентської скриньки або вказати адресу друзів, надавши при цьому відповідні пояснення.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uk-UA" sz="14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Якщо </a:t>
            </a:r>
            <a:r>
              <a:rPr lang="uk-UA" sz="1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заявниками є юридичні особи необхідно вказати повну офіційну назву організації-заявника та її контактні деталі. Якщо таких заявників декілька, треба надати інформацію про кожного з них на окремому аркуші та пронумерувати кожного з заявників.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uk-UA" sz="14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Якщо </a:t>
            </a:r>
            <a:r>
              <a:rPr lang="uk-UA" sz="1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заповнюється розділ про юридичну особу, необхідно також заповнити розділ </a:t>
            </a:r>
            <a:r>
              <a:rPr lang="en-US" sz="1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 </a:t>
            </a:r>
            <a:r>
              <a:rPr lang="uk-UA" sz="1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1. 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uk-UA" sz="14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Варто </a:t>
            </a:r>
            <a:r>
              <a:rPr lang="uk-UA" sz="1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вказати  офіційний ідентифікаційний код або номер, присвоєний юридичній особі за офіційним реєстром, якщо такий існує. Слід також зазначити, в залежності від випадку, дату реєстрації чи створення юридичної особи з метою полегшення їхньої ідентифікації</a:t>
            </a:r>
            <a:r>
              <a:rPr lang="uk-UA" sz="14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endParaRPr lang="uk-UA" sz="1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кутник 6"/>
          <p:cNvSpPr/>
          <p:nvPr/>
        </p:nvSpPr>
        <p:spPr>
          <a:xfrm>
            <a:off x="170212" y="6112215"/>
            <a:ext cx="11940639" cy="68518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uk-UA" sz="1200" b="1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Групові заяви чи одна заява з декількома заявниками. Якщо заявник чи представник подає скарги від імені двох або більшої кількості заявників і ці скарги ґрунтуються на різних фактах, для кожного з заявників треба повністю заповнити окремий формуляр заяви. До кожного такого формуляру слід додати документи, які стосуються саме цього заявника.</a:t>
            </a:r>
            <a:endParaRPr lang="uk-UA" sz="1200" b="1" i="1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208" y="973777"/>
            <a:ext cx="985950" cy="1009401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6077" y="3136749"/>
            <a:ext cx="527081" cy="5270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88230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0000"/>
            <a:lum/>
          </a:blip>
          <a:srcRect/>
          <a:stretch>
            <a:fillRect t="-5000" b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514" t="27841" r="12833" b="31589"/>
          <a:stretch/>
        </p:blipFill>
        <p:spPr>
          <a:xfrm>
            <a:off x="8793678" y="1"/>
            <a:ext cx="3265714" cy="973777"/>
          </a:xfrm>
          <a:prstGeom prst="rect">
            <a:avLst/>
          </a:prstGeom>
        </p:spPr>
      </p:pic>
      <p:sp>
        <p:nvSpPr>
          <p:cNvPr id="5" name="Прямокутник 4"/>
          <p:cNvSpPr/>
          <p:nvPr/>
        </p:nvSpPr>
        <p:spPr>
          <a:xfrm>
            <a:off x="195943" y="1395016"/>
            <a:ext cx="11732821" cy="55335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uk-UA" sz="1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B. Держава чи держави, проти яких подається заява (пункт 17).</a:t>
            </a:r>
            <a:r>
              <a:rPr lang="uk-UA" sz="1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Варто поставити відмітку навпроти держави чи держав, проти яких подається заява. Цей розділ стосується держав, які на думку заявника є відповідальними за ті обставини, на які скаржиться заявник. </a:t>
            </a:r>
            <a:endParaRPr lang="uk-UA" sz="1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кутник 5"/>
          <p:cNvSpPr/>
          <p:nvPr/>
        </p:nvSpPr>
        <p:spPr>
          <a:xfrm>
            <a:off x="195943" y="2369612"/>
            <a:ext cx="11732821" cy="239745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uk-UA" sz="1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C. Представник(и) заявника – фізичної особи (пункти 18-36</a:t>
            </a:r>
            <a:r>
              <a:rPr lang="uk-UA" sz="14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).</a:t>
            </a:r>
            <a:endParaRPr lang="uk-UA" sz="1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uk-UA" sz="1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Якщо заявник не має представника, він повинен перейти до розділу Е.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uk-UA" sz="1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У випадку якщо заява від імені фізичної особи подається іншої особою, яка не є юристом (наприклад, </a:t>
            </a:r>
            <a:r>
              <a:rPr lang="uk-UA" sz="14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родичем</a:t>
            </a:r>
            <a:r>
              <a:rPr lang="uk-UA" sz="1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другом або опікуном) ця особа, повинна заповнити розділ С1. Представник, який не є юристом (пункти 18-25).  Якщо заява подається юристом, юрист повинен заповнити розділ С2. Юрист (пункти 26-32). 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uk-UA" sz="1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 обох випадках необхідно заповнити розділ С.3 Довіреність (пункти 33-36).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uk-UA" sz="1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uk-UA" sz="1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Пункт 37. Електронне спілкування між представником та Судом </a:t>
            </a:r>
            <a:r>
              <a:rPr lang="uk-UA" sz="1400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eComms</a:t>
            </a:r>
            <a:r>
              <a:rPr lang="uk-UA" sz="1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- це послуга, створена Судом для електронного зв'язку з представником заявника. Послуга активується лише за умови та не раніше повідомлення Уряду про заяву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uk-UA" sz="1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uk-UA" sz="1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кутник 6"/>
          <p:cNvSpPr/>
          <p:nvPr/>
        </p:nvSpPr>
        <p:spPr>
          <a:xfrm>
            <a:off x="195942" y="4980818"/>
            <a:ext cx="11732821" cy="144526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uk-UA" sz="1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D. Представник(и) заявника – юридичної особи (пункти 38-56). </a:t>
            </a:r>
            <a:endParaRPr lang="uk-UA" sz="1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uk-UA" sz="1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Якщо заявником є організація, вона повинна бути представленою в Суді особою, яку уповноважили діяти від імені і в інтересах цієї організації (наприклад, належним чином уповноважений директор або співробітник) Інформацію про уповноважену особу необхідно навести у розділі D.1. Представник організації (пункти 38-45). </a:t>
            </a:r>
          </a:p>
          <a:p>
            <a:r>
              <a:rPr lang="uk-UA" sz="1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Якщо уповноважена особа доручає юристу діяти від імені організації або якщо уповноважена особа є також юристом, який діє від імені організації, необхідно також заповнити розділи D.2. Юрист (пункти 46-52) та  D.3. Довіреність (пункти 53-56). </a:t>
            </a:r>
            <a:endParaRPr lang="uk-UA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68766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10000"/>
            <a:lum/>
          </a:blip>
          <a:srcRect/>
          <a:stretch>
            <a:fillRect t="-5000" b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кутник 3"/>
          <p:cNvSpPr/>
          <p:nvPr/>
        </p:nvSpPr>
        <p:spPr>
          <a:xfrm>
            <a:off x="219693" y="1078542"/>
            <a:ext cx="11839699" cy="53662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uk-UA" sz="1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E, F та G: Предмет заяви</a:t>
            </a:r>
            <a:r>
              <a:rPr lang="uk-UA" sz="1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(пункти 58-65: описання фактів, </a:t>
            </a:r>
            <a:r>
              <a:rPr lang="uk-UA" sz="14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стверджувані</a:t>
            </a:r>
            <a:r>
              <a:rPr lang="uk-UA" sz="1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порушення Конвенції про захист прав людини та Протоколів до неї, доводи заявника, відповідність критеріям </a:t>
            </a:r>
            <a:r>
              <a:rPr lang="uk-UA" sz="1400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прийнятості</a:t>
            </a:r>
            <a:r>
              <a:rPr lang="uk-UA" sz="1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які </a:t>
            </a:r>
            <a:r>
              <a:rPr lang="uk-UA" sz="14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викладені </a:t>
            </a:r>
            <a:r>
              <a:rPr lang="uk-UA" sz="1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у статті 35 Конвенції).  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514" t="27841" r="12833" b="31589"/>
          <a:stretch/>
        </p:blipFill>
        <p:spPr>
          <a:xfrm>
            <a:off x="8793678" y="1"/>
            <a:ext cx="3265714" cy="973777"/>
          </a:xfrm>
          <a:prstGeom prst="rect">
            <a:avLst/>
          </a:prstGeom>
        </p:spPr>
      </p:pic>
      <p:sp>
        <p:nvSpPr>
          <p:cNvPr id="6" name="Прямокутник 5"/>
          <p:cNvSpPr/>
          <p:nvPr/>
        </p:nvSpPr>
        <p:spPr>
          <a:xfrm>
            <a:off x="219692" y="3496267"/>
            <a:ext cx="11839699" cy="783869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uk-UA" sz="1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H. Інформація про розгляд скарг в інших міжнародних установах (якщо такі скарги подавалися) (пункти 66 – 69).</a:t>
            </a:r>
            <a:endParaRPr lang="uk-UA" sz="1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uk-UA" sz="1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Треба вказати, чи подавав заявник заяву з цими ж скаргами до інших міжнародних інстанцій для розслідування чи врегулювання, наприклад, в органи ООН, такі як Міжнародна організація праці чи Комітет з прав людини, або до міжнародної арбітражної установи. </a:t>
            </a:r>
            <a:endParaRPr lang="uk-UA" sz="1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кутник 6"/>
          <p:cNvSpPr/>
          <p:nvPr/>
        </p:nvSpPr>
        <p:spPr>
          <a:xfrm>
            <a:off x="215138" y="4396865"/>
            <a:ext cx="11839699" cy="15412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uk-UA" sz="14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   I</a:t>
            </a:r>
            <a:r>
              <a:rPr lang="uk-UA" sz="1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Список супровідних документів (пункт 70).</a:t>
            </a:r>
            <a:endParaRPr lang="uk-UA" sz="1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uk-UA" sz="1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Заявник повинен додати пронумерований і складений в хронологічному порядку список всіх рішень та ухвал, згаданих в розділах E, F, G та H формуляру, а також інших документів, які він бажає надати на розгляд Суду як докази на підтримку своїх заяв про порушення Конвенції (стенограми, показання свідків, медичні довідки, тощо). </a:t>
            </a:r>
            <a:endParaRPr lang="uk-UA" sz="1400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uk-UA" sz="1400" u="sng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Суд документи не повертає. </a:t>
            </a:r>
            <a:r>
              <a:rPr lang="uk-UA" sz="1400" u="sng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Тому </a:t>
            </a:r>
            <a:r>
              <a:rPr lang="uk-UA" sz="1400" u="sng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слід </a:t>
            </a:r>
            <a:r>
              <a:rPr lang="uk-UA" sz="1400" u="sng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надсилати тільки копії, а не </a:t>
            </a:r>
            <a:r>
              <a:rPr lang="uk-UA" sz="1400" u="sng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оригінали </a:t>
            </a:r>
            <a:r>
              <a:rPr lang="uk-UA" sz="1400" b="1" u="sng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!!!</a:t>
            </a:r>
            <a:endParaRPr lang="uk-UA" sz="1400" b="1" u="sng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uk-UA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Прямокутник 7"/>
          <p:cNvSpPr/>
          <p:nvPr/>
        </p:nvSpPr>
        <p:spPr>
          <a:xfrm>
            <a:off x="159523" y="5824458"/>
            <a:ext cx="5017326" cy="8351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uk-UA" sz="1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Інші </a:t>
            </a:r>
            <a:r>
              <a:rPr lang="uk-UA" sz="14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зауваження </a:t>
            </a:r>
            <a:r>
              <a:rPr lang="uk-UA" sz="1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(пункт 71).</a:t>
            </a:r>
            <a:r>
              <a:rPr lang="uk-UA" sz="1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Якщо у заявника </a:t>
            </a:r>
            <a:r>
              <a:rPr lang="uk-UA" sz="14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є </a:t>
            </a:r>
            <a:r>
              <a:rPr lang="uk-UA" sz="1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зауваження стосовно заяви, варто їх зазначити </a:t>
            </a:r>
            <a:r>
              <a:rPr lang="uk-UA" sz="14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саме </a:t>
            </a:r>
            <a:r>
              <a:rPr lang="uk-UA" sz="1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у цьому пункті</a:t>
            </a:r>
            <a:r>
              <a:rPr lang="uk-UA" sz="14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r>
              <a:rPr lang="uk-UA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uk-UA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Прямокутник 8"/>
          <p:cNvSpPr/>
          <p:nvPr/>
        </p:nvSpPr>
        <p:spPr>
          <a:xfrm>
            <a:off x="6315692" y="5752740"/>
            <a:ext cx="5743699" cy="101438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uk-UA" sz="1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Декларація та підпис (пункти 72-73).</a:t>
            </a:r>
            <a:r>
              <a:rPr lang="uk-UA" sz="1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В цьому розділі повинні стояти оригінали підписів. Кожен з заявників або уповноважений представник повинен підписати декларацію. Інші особи не можуть робити це замість них.</a:t>
            </a:r>
            <a:endParaRPr lang="uk-UA" sz="1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24795" y="5841666"/>
            <a:ext cx="695004" cy="695004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474" y="4310751"/>
            <a:ext cx="461546" cy="461546"/>
          </a:xfrm>
          <a:prstGeom prst="rect">
            <a:avLst/>
          </a:prstGeom>
        </p:spPr>
      </p:pic>
      <p:sp>
        <p:nvSpPr>
          <p:cNvPr id="11" name="Прямокутник 10"/>
          <p:cNvSpPr/>
          <p:nvPr/>
        </p:nvSpPr>
        <p:spPr>
          <a:xfrm>
            <a:off x="215137" y="1701278"/>
            <a:ext cx="11839699" cy="170591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uk-UA" sz="1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Варто висловлюватися ясно і коротко, вказати точні дати. Викласти основну інформацію стосовно справи: ключові факти та рішення і яким чином були порушені  права, не вказуючи обставини, що не мають безпосереднього відношення до скарг, та другорядні питання. </a:t>
            </a: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uk-UA" sz="1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Варто уникати довгих цитат: завжди можна зробити посилання на копію документа, який надсилається разом з формуляром. </a:t>
            </a: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uk-UA" sz="1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На підтримку кожної скарги потрібно вказати статтю Конвенції чи Протоколу, на порушення якої заявник скаржиться, </a:t>
            </a:r>
            <a:endParaRPr lang="uk-UA" sz="1400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uk-UA" sz="14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і </a:t>
            </a:r>
            <a:r>
              <a:rPr lang="uk-UA" sz="1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коротко пояснити, як вона була порушена. </a:t>
            </a: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uk-UA" sz="1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Потрібно показати, що заявник дав державі можливість виправити ситуацію, перш ніж звернутися до міжнародної юридичної установи, якою є Суд. Це означає, що треба пояснити, що заявник використав доступні ефективні засоби правового захисту у відповідній країні. </a:t>
            </a:r>
          </a:p>
        </p:txBody>
      </p:sp>
    </p:spTree>
    <p:extLst>
      <p:ext uri="{BB962C8B-B14F-4D97-AF65-F5344CB8AC3E}">
        <p14:creationId xmlns:p14="http://schemas.microsoft.com/office/powerpoint/2010/main" val="7540695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0000"/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514" t="27841" r="12833" b="31589"/>
          <a:stretch/>
        </p:blipFill>
        <p:spPr>
          <a:xfrm>
            <a:off x="8793678" y="1"/>
            <a:ext cx="3265714" cy="973777"/>
          </a:xfrm>
          <a:prstGeom prst="rect">
            <a:avLst/>
          </a:prstGeom>
        </p:spPr>
      </p:pic>
      <p:sp>
        <p:nvSpPr>
          <p:cNvPr id="5" name="Прямокутник 4"/>
          <p:cNvSpPr/>
          <p:nvPr/>
        </p:nvSpPr>
        <p:spPr>
          <a:xfrm>
            <a:off x="427512" y="1319127"/>
            <a:ext cx="11376560" cy="140968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uk-UA" sz="16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Призначення особи, з якою ведеться листування</a:t>
            </a:r>
            <a:r>
              <a:rPr lang="uk-UA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uk-UA" sz="16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(пункт 74).</a:t>
            </a:r>
            <a:r>
              <a:rPr lang="uk-UA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Секретаріат Суду листується тільки з одним заявником чи з одним представником. Якщо заявників декілька і вони не призначили представника, один з них повинен бути вказаний як особа, з якою листуватиметься Секретаріат Суду. Якщо заявник представлений, Секретаріат Суду листуватиметься лише з одним представником. Тобто, якщо, наприклад, заявник має більш ніж одного юридичного представника, він повинен визначити який з юридичних представників листуватиметься з Судом.</a:t>
            </a:r>
            <a:endParaRPr lang="uk-UA" sz="1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кутник 5"/>
          <p:cNvSpPr/>
          <p:nvPr/>
        </p:nvSpPr>
        <p:spPr>
          <a:xfrm>
            <a:off x="427512" y="3107266"/>
            <a:ext cx="11376560" cy="1390509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uk-UA" sz="16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Варто наголосити на тому,</a:t>
            </a:r>
            <a:r>
              <a:rPr lang="uk-UA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що офіційними мовами Європейського суду є англійська і французька але, заповнити заяву можливо офіційною мовою однієї з країн, які ратифікували Конвенцію, в тому числі і українською мовою. Проте, на подальшій стадії розгляду, а саме якщо Суд вирішить просити Уряд надати письмові зауваження з приводу скарг, вся кореспонденція з Суду </a:t>
            </a:r>
            <a:r>
              <a:rPr lang="uk-UA" sz="16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надсилатиметься</a:t>
            </a:r>
            <a:r>
              <a:rPr lang="uk-UA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англійською чи французькою мовою, про що Суд обов’язково повідомить заявника чи представника. </a:t>
            </a:r>
          </a:p>
        </p:txBody>
      </p:sp>
      <p:sp>
        <p:nvSpPr>
          <p:cNvPr id="7" name="Прямокутник 6"/>
          <p:cNvSpPr/>
          <p:nvPr/>
        </p:nvSpPr>
        <p:spPr>
          <a:xfrm>
            <a:off x="676895" y="4691125"/>
            <a:ext cx="10414658" cy="11462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uk-UA" sz="1600" b="1" dirty="0">
                <a:solidFill>
                  <a:srgbClr val="C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Заповнений формуляр заяви повинен бути підписаний і надісланий тільки поштою </a:t>
            </a:r>
            <a:endParaRPr lang="uk-UA" sz="1600" b="1" dirty="0" smtClean="0">
              <a:solidFill>
                <a:srgbClr val="C0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uk-UA" sz="1600" b="1" dirty="0" smtClean="0">
                <a:solidFill>
                  <a:srgbClr val="C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</a:t>
            </a:r>
            <a:r>
              <a:rPr lang="uk-UA" sz="1600" b="1" dirty="0">
                <a:solidFill>
                  <a:srgbClr val="C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не по телефону) за наступною </a:t>
            </a:r>
            <a:r>
              <a:rPr lang="uk-UA" sz="1600" b="1" dirty="0" err="1">
                <a:solidFill>
                  <a:srgbClr val="C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адресою</a:t>
            </a:r>
            <a:r>
              <a:rPr lang="uk-UA" sz="1600" b="1" dirty="0">
                <a:solidFill>
                  <a:srgbClr val="C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</a:t>
            </a:r>
            <a:endParaRPr lang="uk-UA" sz="1600" b="1" dirty="0" smtClean="0">
              <a:solidFill>
                <a:srgbClr val="C0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uk-UA" sz="1600" b="1" dirty="0" err="1" smtClean="0">
                <a:solidFill>
                  <a:srgbClr val="C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</a:t>
            </a:r>
            <a:r>
              <a:rPr lang="uk-UA" sz="1600" b="1" dirty="0" smtClean="0">
                <a:solidFill>
                  <a:srgbClr val="C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uk-UA" sz="1600" b="1" dirty="0" err="1">
                <a:solidFill>
                  <a:srgbClr val="C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Registrar</a:t>
            </a:r>
            <a:r>
              <a:rPr lang="uk-UA" sz="1600" b="1" dirty="0">
                <a:solidFill>
                  <a:srgbClr val="C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uk-UA" sz="1600" b="1" dirty="0" err="1">
                <a:solidFill>
                  <a:srgbClr val="C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European</a:t>
            </a:r>
            <a:r>
              <a:rPr lang="uk-UA" sz="1600" b="1" dirty="0">
                <a:solidFill>
                  <a:srgbClr val="C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uk-UA" sz="1600" b="1" dirty="0" err="1">
                <a:solidFill>
                  <a:srgbClr val="C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Court</a:t>
            </a:r>
            <a:r>
              <a:rPr lang="uk-UA" sz="1600" b="1" dirty="0">
                <a:solidFill>
                  <a:srgbClr val="C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uk-UA" sz="1600" b="1" dirty="0" err="1">
                <a:solidFill>
                  <a:srgbClr val="C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of</a:t>
            </a:r>
            <a:r>
              <a:rPr lang="uk-UA" sz="1600" b="1" dirty="0">
                <a:solidFill>
                  <a:srgbClr val="C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uk-UA" sz="1600" b="1" dirty="0" err="1">
                <a:solidFill>
                  <a:srgbClr val="C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Human</a:t>
            </a:r>
            <a:r>
              <a:rPr lang="uk-UA" sz="1600" b="1" dirty="0">
                <a:solidFill>
                  <a:srgbClr val="C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uk-UA" sz="1600" b="1" dirty="0" err="1">
                <a:solidFill>
                  <a:srgbClr val="C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Rights</a:t>
            </a:r>
            <a:r>
              <a:rPr lang="uk-UA" sz="1600" b="1" dirty="0">
                <a:solidFill>
                  <a:srgbClr val="C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uk-UA" sz="1600" b="1" dirty="0" err="1" smtClean="0">
                <a:solidFill>
                  <a:srgbClr val="C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Council</a:t>
            </a:r>
            <a:r>
              <a:rPr lang="uk-UA" sz="1600" b="1" dirty="0" smtClean="0">
                <a:solidFill>
                  <a:srgbClr val="C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uk-UA" sz="1600" b="1" dirty="0" err="1">
                <a:solidFill>
                  <a:srgbClr val="C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of</a:t>
            </a:r>
            <a:r>
              <a:rPr lang="uk-UA" sz="1600" b="1" dirty="0">
                <a:solidFill>
                  <a:srgbClr val="C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uk-UA" sz="1600" b="1" dirty="0" err="1">
                <a:solidFill>
                  <a:srgbClr val="C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Europe</a:t>
            </a:r>
            <a:r>
              <a:rPr lang="uk-UA" sz="1600" b="1" dirty="0">
                <a:solidFill>
                  <a:srgbClr val="C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67075, </a:t>
            </a:r>
            <a:endParaRPr lang="uk-UA" sz="1600" b="1" dirty="0" smtClean="0">
              <a:solidFill>
                <a:srgbClr val="C0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uk-UA" sz="1600" b="1" dirty="0" smtClean="0">
                <a:solidFill>
                  <a:srgbClr val="C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STRASBOURG </a:t>
            </a:r>
            <a:r>
              <a:rPr lang="uk-UA" sz="1600" b="1" dirty="0">
                <a:solidFill>
                  <a:srgbClr val="C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CEDEX, FRANCE</a:t>
            </a:r>
            <a:r>
              <a:rPr lang="uk-UA" sz="1600" b="1" dirty="0" smtClean="0">
                <a:solidFill>
                  <a:srgbClr val="C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uk-UA" sz="1600" b="1" dirty="0">
              <a:solidFill>
                <a:srgbClr val="C0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кутник 7"/>
          <p:cNvSpPr/>
          <p:nvPr/>
        </p:nvSpPr>
        <p:spPr>
          <a:xfrm>
            <a:off x="2836224" y="5846275"/>
            <a:ext cx="6096000" cy="60010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uk-UA" sz="16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Розгляд заяв є безкоштовним, </a:t>
            </a:r>
            <a:endParaRPr lang="uk-UA" sz="1600" b="1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uk-UA" sz="16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а </a:t>
            </a:r>
            <a:r>
              <a:rPr lang="uk-UA" sz="16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процедура розгляду справи – письмова.</a:t>
            </a:r>
          </a:p>
        </p:txBody>
      </p:sp>
    </p:spTree>
    <p:extLst>
      <p:ext uri="{BB962C8B-B14F-4D97-AF65-F5344CB8AC3E}">
        <p14:creationId xmlns:p14="http://schemas.microsoft.com/office/powerpoint/2010/main" val="59215601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693</TotalTime>
  <Words>1869</Words>
  <Application>Microsoft Office PowerPoint</Application>
  <PresentationFormat>Широкий екран</PresentationFormat>
  <Paragraphs>84</Paragraphs>
  <Slides>7</Slides>
  <Notes>2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Тема Office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Admin</dc:creator>
  <cp:lastModifiedBy>Admin</cp:lastModifiedBy>
  <cp:revision>24</cp:revision>
  <dcterms:created xsi:type="dcterms:W3CDTF">2021-05-06T11:23:09Z</dcterms:created>
  <dcterms:modified xsi:type="dcterms:W3CDTF">2021-12-23T13:29:00Z</dcterms:modified>
</cp:coreProperties>
</file>