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995_004" TargetMode="External"/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950-2007-%D0%BF#n985" TargetMode="External"/><Relationship Id="rId2" Type="http://schemas.openxmlformats.org/officeDocument/2006/relationships/hyperlink" Target="https://zakon.rada.gov.ua/laws/show/950-2007-%D0%BF#n92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akon.rada.gov.ua/laws/show/997-2018-%D0%BF#n65" TargetMode="External"/><Relationship Id="rId4" Type="http://schemas.openxmlformats.org/officeDocument/2006/relationships/hyperlink" Target="https://zakon.rada.gov.ua/laws/show/950-2007-%D0%BF#n88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C:\Users\persona2\Desktop\лого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3888" y="3346018"/>
            <a:ext cx="4094216" cy="177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95536" y="0"/>
            <a:ext cx="7920880" cy="2704744"/>
          </a:xfrm>
        </p:spPr>
        <p:txBody>
          <a:bodyPr>
            <a:no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/>
                <a:ea typeface="Times New Roman"/>
              </a:rPr>
              <a:t>Порядок подання нормативно – правових актів на державну реєстрацію до Південно – Східного міжрегіонального управління Міністерства юстиції </a:t>
            </a:r>
            <a:r>
              <a:rPr lang="uk-UA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>(</a:t>
            </a:r>
            <a:r>
              <a:rPr lang="uk-UA" sz="2400" dirty="0">
                <a:solidFill>
                  <a:schemeClr val="tx1"/>
                </a:solidFill>
                <a:latin typeface="Times New Roman"/>
                <a:ea typeface="Times New Roman"/>
              </a:rPr>
              <a:t>м. Дніпро) та проведення їх державної реєстрації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:\Users\persona2\Desktop\plashka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78469"/>
            <a:ext cx="5328592" cy="203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persona2\Desktop\plashka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1" y="5120871"/>
            <a:ext cx="906539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83" y="1933382"/>
            <a:ext cx="4627563" cy="295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800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persona2\Desktop\plashka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27366"/>
            <a:ext cx="5633767" cy="149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7584" y="476672"/>
            <a:ext cx="777686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Державній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норм, </a:t>
            </a:r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зачіпають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en-US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endParaRPr lang="ru-RU" sz="24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доповнюють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скасовують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організаційно-правовий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en-US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міжвідомчий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належать до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нормотворення</a:t>
            </a:r>
            <a:r>
              <a:rPr lang="en-US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b="1" dirty="0" smtClean="0">
              <a:solidFill>
                <a:srgbClr val="333333"/>
              </a:solidFill>
              <a:latin typeface="Berlin Sans FB" panose="020E0602020502020306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33333"/>
              </a:solidFill>
              <a:latin typeface="Times New Roman"/>
            </a:endParaRPr>
          </a:p>
          <a:p>
            <a:endParaRPr lang="en-US" dirty="0" smtClean="0">
              <a:solidFill>
                <a:srgbClr val="333333"/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28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916832"/>
            <a:ext cx="7408333" cy="424847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 err="1" smtClean="0">
                <a:solidFill>
                  <a:srgbClr val="333333"/>
                </a:solidFill>
                <a:latin typeface="Times New Roman"/>
              </a:rPr>
              <a:t>прийняті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уповноваженими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це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суб'єктами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нормотворення в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електронній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(через систему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електронної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взаємодії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органів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виконавчої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влади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із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застосуванням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засобів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кваліфікованого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електронного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підпису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чи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печатки) </a:t>
            </a:r>
          </a:p>
          <a:p>
            <a:pPr>
              <a:lnSpc>
                <a:spcPct val="110000"/>
              </a:lnSpc>
            </a:pP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в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паперовій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формі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в порядку,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визначеному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Мін’юстом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що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містять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норми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права,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мають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неперсоніфікований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характер і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розраховані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неодноразове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застосування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незалежно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від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строку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їх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дії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(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постійні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чи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обмежені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певним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часом) та характеру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відомостей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що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в них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містяться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, у тому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числі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з грифами "Для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службового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користування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", "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Особливої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важливості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", "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Цілком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таємно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", "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Таємно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" та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іншими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, а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також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прийняті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в порядку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експерименту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На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державну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реєстрацію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подаються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нормативно-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правові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акти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04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688632"/>
          </a:xfrm>
        </p:spPr>
        <p:txBody>
          <a:bodyPr/>
          <a:lstStyle/>
          <a:p>
            <a:pPr algn="ctr"/>
            <a:endParaRPr lang="ru-RU" sz="2000" dirty="0" smtClean="0">
              <a:solidFill>
                <a:srgbClr val="333333"/>
              </a:solidFill>
              <a:latin typeface="Times New Roman"/>
            </a:endParaRPr>
          </a:p>
          <a:p>
            <a:pPr algn="ctr"/>
            <a:endParaRPr lang="ru-RU" sz="2000" dirty="0">
              <a:solidFill>
                <a:srgbClr val="333333"/>
              </a:solidFill>
              <a:latin typeface="Times New Roman"/>
            </a:endParaRPr>
          </a:p>
          <a:p>
            <a:pPr algn="ctr"/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Нормативно-</a:t>
            </a:r>
            <a:r>
              <a:rPr lang="ru-RU" sz="2000" dirty="0" err="1" smtClean="0">
                <a:solidFill>
                  <a:srgbClr val="333333"/>
                </a:solidFill>
                <a:latin typeface="Times New Roman"/>
              </a:rPr>
              <a:t>правовий</a:t>
            </a:r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акт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подається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на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державну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реєстрацію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протягом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u="sng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трьох</a:t>
            </a:r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ru-RU" sz="2000" u="sng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робочих</a:t>
            </a:r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ru-RU" sz="2000" u="sng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днів</a:t>
            </a:r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після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його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прийняття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в одному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примірнику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(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оригінал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нормативно-правового акта). Для нормативно-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правових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актів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які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містять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інформацію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обмеженим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доступом,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вимога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щодо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захисту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якої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встановлена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законом,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додатково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подається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засвідчена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в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установленому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законодавством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порядку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копія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такого акта</a:t>
            </a:r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.</a:t>
            </a:r>
          </a:p>
          <a:p>
            <a:pPr algn="ctr"/>
            <a:endParaRPr lang="ru-RU" sz="2000" dirty="0" smtClean="0">
              <a:solidFill>
                <a:srgbClr val="333333"/>
              </a:solidFill>
              <a:latin typeface="Times New Roman"/>
            </a:endParaRPr>
          </a:p>
          <a:p>
            <a:pPr algn="ctr"/>
            <a:r>
              <a:rPr lang="ru-RU" sz="2000" dirty="0">
                <a:solidFill>
                  <a:srgbClr val="333333"/>
                </a:solidFill>
                <a:latin typeface="Times New Roman"/>
              </a:rPr>
              <a:t>У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разі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наявності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положень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, норм та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доручень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що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поширюються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на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інші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органи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, нормативно-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правовий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акт повинен бути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погоджений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відповідними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суб’єктами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нормотворення та/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або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іншими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заінтересованими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органами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відповідно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до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законодавства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в порядку та за формою,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встановленими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законодавством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питань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документування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управлінської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діяльності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.</a:t>
            </a:r>
            <a:endParaRPr lang="ru-RU" sz="2000" dirty="0" smtClean="0">
              <a:solidFill>
                <a:srgbClr val="333333"/>
              </a:solidFill>
              <a:latin typeface="Times New Roman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5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700808"/>
            <a:ext cx="7408333" cy="43924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u="sng" dirty="0" err="1" smtClean="0">
                <a:solidFill>
                  <a:srgbClr val="000099"/>
                </a:solidFill>
                <a:latin typeface="Times New Roman"/>
                <a:hlinkClick r:id="rId2"/>
              </a:rPr>
              <a:t>Конституції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 </a:t>
            </a:r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та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законодавству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України</a:t>
            </a:r>
            <a:endParaRPr lang="ru-RU" sz="2000" dirty="0" smtClean="0">
              <a:solidFill>
                <a:schemeClr val="bg2">
                  <a:lumMod val="50000"/>
                </a:schemeClr>
              </a:solidFill>
              <a:latin typeface="Times New Roman"/>
            </a:endParaRPr>
          </a:p>
          <a:p>
            <a:r>
              <a:rPr lang="ru-RU" sz="2000" u="sng" dirty="0" err="1" smtClean="0">
                <a:solidFill>
                  <a:srgbClr val="000099"/>
                </a:solidFill>
                <a:latin typeface="Times New Roman"/>
                <a:hlinkClick r:id="rId3"/>
              </a:rPr>
              <a:t>Конвенції</a:t>
            </a:r>
            <a:r>
              <a:rPr lang="ru-RU" sz="2000" u="sng" dirty="0" smtClean="0">
                <a:solidFill>
                  <a:srgbClr val="000099"/>
                </a:solidFill>
                <a:latin typeface="Times New Roman"/>
                <a:hlinkClick r:id="rId3"/>
              </a:rPr>
              <a:t> </a:t>
            </a:r>
            <a:r>
              <a:rPr lang="ru-RU" sz="2000" u="sng" dirty="0">
                <a:solidFill>
                  <a:srgbClr val="000099"/>
                </a:solidFill>
                <a:latin typeface="Times New Roman"/>
                <a:hlinkClick r:id="rId3"/>
              </a:rPr>
              <a:t>про </a:t>
            </a:r>
            <a:r>
              <a:rPr lang="ru-RU" sz="2000" u="sng" dirty="0" err="1">
                <a:solidFill>
                  <a:srgbClr val="000099"/>
                </a:solidFill>
                <a:latin typeface="Times New Roman"/>
                <a:hlinkClick r:id="rId3"/>
              </a:rPr>
              <a:t>захист</a:t>
            </a:r>
            <a:r>
              <a:rPr lang="ru-RU" sz="2000" u="sng" dirty="0">
                <a:solidFill>
                  <a:srgbClr val="000099"/>
                </a:solidFill>
                <a:latin typeface="Times New Roman"/>
                <a:hlinkClick r:id="rId3"/>
              </a:rPr>
              <a:t> прав </a:t>
            </a:r>
            <a:r>
              <a:rPr lang="ru-RU" sz="2000" u="sng" dirty="0" err="1">
                <a:solidFill>
                  <a:srgbClr val="000099"/>
                </a:solidFill>
                <a:latin typeface="Times New Roman"/>
                <a:hlinkClick r:id="rId3"/>
              </a:rPr>
              <a:t>людини</a:t>
            </a:r>
            <a:r>
              <a:rPr lang="ru-RU" sz="2000" u="sng" dirty="0">
                <a:solidFill>
                  <a:srgbClr val="000099"/>
                </a:solidFill>
                <a:latin typeface="Times New Roman"/>
                <a:hlinkClick r:id="rId3"/>
              </a:rPr>
              <a:t> і </a:t>
            </a:r>
            <a:r>
              <a:rPr lang="ru-RU" sz="2000" u="sng" dirty="0" err="1">
                <a:solidFill>
                  <a:srgbClr val="000099"/>
                </a:solidFill>
                <a:latin typeface="Times New Roman"/>
                <a:hlinkClick r:id="rId3"/>
              </a:rPr>
              <a:t>основоположних</a:t>
            </a:r>
            <a:r>
              <a:rPr lang="ru-RU" sz="2000" u="sng" dirty="0">
                <a:solidFill>
                  <a:srgbClr val="000099"/>
                </a:solidFill>
                <a:latin typeface="Times New Roman"/>
                <a:hlinkClick r:id="rId3"/>
              </a:rPr>
              <a:t> свобод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 1950 року і протоколам до </a:t>
            </a:r>
            <a:r>
              <a:rPr lang="ru-RU" sz="2000" dirty="0" err="1" smtClean="0">
                <a:solidFill>
                  <a:srgbClr val="333333"/>
                </a:solidFill>
                <a:latin typeface="Times New Roman"/>
              </a:rPr>
              <a:t>неї</a:t>
            </a:r>
            <a:endParaRPr lang="ru-RU" sz="2000" dirty="0" smtClean="0">
              <a:solidFill>
                <a:srgbClr val="333333"/>
              </a:solidFill>
              <a:latin typeface="Times New Roman"/>
            </a:endParaRPr>
          </a:p>
          <a:p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міжнародним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договорам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України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згоду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обов’язковість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яких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надано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Верховною Радою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України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, та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зобов’язанням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України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у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сфері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європейської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інтеграції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та праву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Європейського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Союзу (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acquis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ЄС)</a:t>
            </a:r>
          </a:p>
          <a:p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антикорупційної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та гендерно-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правової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експертиз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з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урахуванням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практики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Європейського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суду з прав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людини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прийнятті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рішення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про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державну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реєстрацію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цього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акта</a:t>
            </a:r>
            <a:endParaRPr lang="en-US" sz="2000" dirty="0">
              <a:solidFill>
                <a:srgbClr val="333333"/>
              </a:solidFill>
              <a:latin typeface="Times New Roman"/>
            </a:endParaRPr>
          </a:p>
          <a:p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</a:t>
            </a:r>
            <a:r>
              <a:rPr lang="ru-RU" sz="2000" dirty="0" err="1" smtClean="0">
                <a:solidFill>
                  <a:srgbClr val="333333"/>
                </a:solidFill>
                <a:latin typeface="Times New Roman"/>
              </a:rPr>
              <a:t>рисвоєнні</a:t>
            </a:r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йому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реєстраційного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номера та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занесенні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до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Єдиного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державного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реєстру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нормативно-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правових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актів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ru-RU" sz="2700" dirty="0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2700" dirty="0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</a:br>
            <a:r>
              <a:rPr lang="ru-RU" sz="2700" dirty="0" err="1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Державна</a:t>
            </a:r>
            <a:r>
              <a:rPr lang="ru-RU" sz="2700" dirty="0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реєстрація</a:t>
            </a:r>
            <a:r>
              <a:rPr lang="ru-RU" sz="27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нормативно-правового акта </a:t>
            </a:r>
            <a:r>
              <a:rPr lang="ru-RU" sz="2700" dirty="0" err="1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полягає</a:t>
            </a:r>
            <a:r>
              <a:rPr lang="ru-RU" sz="27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у </a:t>
            </a:r>
            <a:r>
              <a:rPr lang="ru-RU" sz="2700" dirty="0" err="1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проведенні</a:t>
            </a:r>
            <a:r>
              <a:rPr lang="ru-RU" sz="27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правової</a:t>
            </a:r>
            <a:r>
              <a:rPr lang="ru-RU" sz="27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експертизи</a:t>
            </a:r>
            <a:r>
              <a:rPr lang="ru-RU" sz="27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на </a:t>
            </a:r>
            <a:r>
              <a:rPr lang="ru-RU" sz="2700" dirty="0" err="1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відповідність</a:t>
            </a:r>
            <a:r>
              <a:rPr lang="en-US" sz="2700" dirty="0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:</a:t>
            </a:r>
            <a:r>
              <a:rPr lang="ru-RU" sz="2700" dirty="0" smtClean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2000" dirty="0">
                <a:solidFill>
                  <a:srgbClr val="333333"/>
                </a:solidFill>
                <a:latin typeface="Times New Roman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828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71600" y="1772816"/>
            <a:ext cx="7408333" cy="4104456"/>
          </a:xfrm>
        </p:spPr>
        <p:txBody>
          <a:bodyPr>
            <a:noAutofit/>
          </a:bodyPr>
          <a:lstStyle/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а) персонального характеру (про склад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комісій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призначення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посаду і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звільнення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неї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заохочення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тощо</a:t>
            </a:r>
            <a:r>
              <a:rPr lang="ru-RU" sz="14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);</a:t>
            </a:r>
          </a:p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б)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дія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вичерпується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одноразовим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застосуванням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крім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актів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про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затвердження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положень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інструкцій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інших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містять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норми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в) оперативно-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розпорядчого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характеру (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разові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доручення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);</a:t>
            </a:r>
          </a:p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г)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якими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доводяться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відома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підприємств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установ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організацій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рішення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вищестоящих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д)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спрямовані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організацію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виконання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рішень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вищестоящих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власних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рішень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міністерств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інших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виконавчої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влади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норм;</a:t>
            </a:r>
          </a:p>
          <a:p>
            <a:pPr algn="just"/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е)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рекомендаційного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роз'яснювального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інформаційного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характеру (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методичні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рекомендації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роз'яснення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у тому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числі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податкові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тощо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 нормативно-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технічні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документи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національні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регіональні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стандарти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технічні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умови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будівельні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норми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правила, правила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спортивних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змагань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видів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спорту,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визнаних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тарифно-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кваліфікаційні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довідники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кодекси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усталеної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практики,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звітності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у тому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числі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щодо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державних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статистичних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спостережень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адміністративних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даних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14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інші</a:t>
            </a:r>
            <a:r>
              <a:rPr lang="ru-RU" sz="1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algn="just"/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</a:b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На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державну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реєстрацію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не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подаються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акти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>: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18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+mn-ea"/>
                <a:cs typeface="+mn-cs"/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5" cy="4569371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а)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пояснювальна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записка за формою,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визначеною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у </a:t>
            </a:r>
            <a:r>
              <a:rPr lang="ru-RU" sz="1600" u="sng" dirty="0" err="1">
                <a:solidFill>
                  <a:srgbClr val="000099"/>
                </a:solidFill>
                <a:latin typeface="Times New Roman"/>
                <a:hlinkClick r:id="rId2"/>
              </a:rPr>
              <a:t>додатку</a:t>
            </a:r>
            <a:r>
              <a:rPr lang="ru-RU" sz="1600" u="sng" dirty="0">
                <a:solidFill>
                  <a:srgbClr val="000099"/>
                </a:solidFill>
                <a:latin typeface="Times New Roman"/>
                <a:hlinkClick r:id="rId2"/>
              </a:rPr>
              <a:t> 4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 до Регламенту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затвердженого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постановою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18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липня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2007 р. № 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950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б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) </a:t>
            </a:r>
            <a:r>
              <a:rPr lang="ru-RU" sz="1600" dirty="0" err="1" smtClean="0">
                <a:solidFill>
                  <a:srgbClr val="333333"/>
                </a:solidFill>
                <a:latin typeface="Times New Roman"/>
              </a:rPr>
              <a:t>порівняльна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таблиця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за формою,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визначеною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у </a:t>
            </a:r>
            <a:r>
              <a:rPr lang="ru-RU" sz="1600" u="sng" dirty="0" err="1">
                <a:solidFill>
                  <a:srgbClr val="000099"/>
                </a:solidFill>
                <a:latin typeface="Times New Roman"/>
                <a:hlinkClick r:id="rId3"/>
              </a:rPr>
              <a:t>додатку</a:t>
            </a:r>
            <a:r>
              <a:rPr lang="ru-RU" sz="1600" u="sng" dirty="0">
                <a:solidFill>
                  <a:srgbClr val="000099"/>
                </a:solidFill>
                <a:latin typeface="Times New Roman"/>
                <a:hlinkClick r:id="rId3"/>
              </a:rPr>
              <a:t> 7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 до Регламенту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затвердженого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постановою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18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липня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2007 р. № 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950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в)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документи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зовнішнє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погодження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та/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або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погодження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за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вмовчанням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нормативно-правового акта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із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суб’єктами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нормотворення та/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або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іншими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заінтересованими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органами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відповідно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до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законодавства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в порядку та за формою,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встановленими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законодавством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з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питань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документування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управлінської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діяльності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;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г) </a:t>
            </a:r>
            <a:r>
              <a:rPr lang="ru-RU" sz="1600" dirty="0" err="1" smtClean="0">
                <a:solidFill>
                  <a:srgbClr val="333333"/>
                </a:solidFill>
                <a:latin typeface="Times New Roman"/>
              </a:rPr>
              <a:t>рішення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ДРС про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погодження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проекту регуляторного акта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;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ґ)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довідка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щодо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відповідності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зобов’язанням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сфері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європейської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інтеграції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та праву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Європейського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Союзу (</a:t>
            </a:r>
            <a:r>
              <a:rPr lang="en-US" sz="1600" dirty="0">
                <a:solidFill>
                  <a:srgbClr val="333333"/>
                </a:solidFill>
                <a:latin typeface="Times New Roman"/>
              </a:rPr>
              <a:t>acquis 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ЄС) за формою,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визначеною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в </a:t>
            </a:r>
            <a:r>
              <a:rPr lang="ru-RU" sz="1600" u="sng" dirty="0" err="1">
                <a:solidFill>
                  <a:srgbClr val="000099"/>
                </a:solidFill>
                <a:latin typeface="Times New Roman"/>
                <a:hlinkClick r:id="rId4"/>
              </a:rPr>
              <a:t>додатку</a:t>
            </a:r>
            <a:r>
              <a:rPr lang="ru-RU" sz="1600" u="sng" dirty="0">
                <a:solidFill>
                  <a:srgbClr val="000099"/>
                </a:solidFill>
                <a:latin typeface="Times New Roman"/>
                <a:hlinkClick r:id="rId4"/>
              </a:rPr>
              <a:t> 1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 до Регламенту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затвердженого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постановою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18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липня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2007 р. № 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950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д)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висновок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Мінцифри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проведення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цифрової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експертизи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якщо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проект нормативно-правового акта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стосується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питань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інформатизації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електронного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урядування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формування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використання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національних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електронних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інформаційних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ресурсів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розвитку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інформаційного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суспільства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електронної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демократії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надання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адміністративних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послуг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або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цифрового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розвитку</a:t>
            </a:r>
            <a:r>
              <a:rPr lang="ru-RU" sz="1600" dirty="0" smtClean="0">
                <a:solidFill>
                  <a:srgbClr val="333333"/>
                </a:solidFill>
                <a:latin typeface="Times New Roman"/>
              </a:rPr>
              <a:t>;</a:t>
            </a:r>
          </a:p>
          <a:p>
            <a:r>
              <a:rPr lang="ru-RU" sz="1600" dirty="0">
                <a:solidFill>
                  <a:srgbClr val="333333"/>
                </a:solidFill>
                <a:latin typeface="Times New Roman"/>
              </a:rPr>
              <a:t>е)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висновок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проведення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гендерно-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правової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експертизи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проекту нормативно-правового акта за формою,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визначеною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у </a:t>
            </a:r>
            <a:r>
              <a:rPr lang="ru-RU" sz="1600" u="sng" dirty="0" err="1">
                <a:solidFill>
                  <a:srgbClr val="000099"/>
                </a:solidFill>
                <a:latin typeface="Times New Roman"/>
                <a:hlinkClick r:id="rId5"/>
              </a:rPr>
              <a:t>додатку</a:t>
            </a:r>
            <a:r>
              <a:rPr lang="ru-RU" sz="1600" u="sng" dirty="0">
                <a:solidFill>
                  <a:srgbClr val="000099"/>
                </a:solidFill>
                <a:latin typeface="Times New Roman"/>
                <a:hlinkClick r:id="rId5"/>
              </a:rPr>
              <a:t> 2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 до Порядку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проведення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гендерно-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правової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експертизи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затвердженого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постановою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Кабінету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Міністрів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/>
              </a:rPr>
              <a:t>від</a:t>
            </a:r>
            <a:r>
              <a:rPr lang="ru-RU" sz="1600" dirty="0">
                <a:solidFill>
                  <a:srgbClr val="333333"/>
                </a:solidFill>
                <a:latin typeface="Times New Roman"/>
              </a:rPr>
              <a:t> 28 листопада 2018 р. № 997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333333"/>
                </a:solidFill>
                <a:latin typeface="Times New Roman"/>
              </a:rPr>
              <a:t>Разом з нормативно-</a:t>
            </a:r>
            <a:r>
              <a:rPr lang="ru-RU" sz="2400" dirty="0" err="1">
                <a:solidFill>
                  <a:srgbClr val="333333"/>
                </a:solidFill>
                <a:latin typeface="Times New Roman"/>
              </a:rPr>
              <a:t>правовим</a:t>
            </a:r>
            <a:r>
              <a:rPr lang="ru-RU" sz="2400" dirty="0">
                <a:solidFill>
                  <a:srgbClr val="333333"/>
                </a:solidFill>
                <a:latin typeface="Times New Roman"/>
              </a:rPr>
              <a:t> актом до органу </a:t>
            </a:r>
            <a:r>
              <a:rPr lang="ru-RU" sz="2400" dirty="0" err="1">
                <a:solidFill>
                  <a:srgbClr val="333333"/>
                </a:solidFill>
                <a:latin typeface="Times New Roman"/>
              </a:rPr>
              <a:t>державної</a:t>
            </a:r>
            <a:r>
              <a:rPr lang="ru-RU" sz="24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/>
              </a:rPr>
              <a:t>реєстрації</a:t>
            </a:r>
            <a:r>
              <a:rPr lang="ru-RU" sz="24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/>
              </a:rPr>
              <a:t>подаються</a:t>
            </a:r>
            <a:r>
              <a:rPr lang="ru-RU" sz="2400" dirty="0">
                <a:solidFill>
                  <a:srgbClr val="333333"/>
                </a:solidFill>
                <a:latin typeface="Times New Roman"/>
              </a:rPr>
              <a:t>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9831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628800"/>
            <a:ext cx="7812856" cy="44973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333333"/>
                </a:solidFill>
                <a:latin typeface="Times New Roman"/>
              </a:rPr>
              <a:t>За 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результатами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проведених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експертиз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орган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юстиції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Times New Roman"/>
              </a:rPr>
              <a:t>приймає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одне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з таких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рішень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:</a:t>
            </a:r>
          </a:p>
          <a:p>
            <a:r>
              <a:rPr lang="ru-RU" dirty="0">
                <a:solidFill>
                  <a:srgbClr val="333333"/>
                </a:solidFill>
                <a:latin typeface="Times New Roman"/>
              </a:rPr>
              <a:t>1) про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державну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реєстрацію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нормативно-правового 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акта</a:t>
            </a:r>
            <a:r>
              <a:rPr lang="en-US" dirty="0" smtClean="0">
                <a:solidFill>
                  <a:srgbClr val="333333"/>
                </a:solidFill>
                <a:latin typeface="Times New Roman"/>
              </a:rPr>
              <a:t>;</a:t>
            </a:r>
            <a:endParaRPr lang="ru-RU" dirty="0" smtClean="0">
              <a:solidFill>
                <a:srgbClr val="333333"/>
              </a:solidFill>
              <a:latin typeface="Times New Roman"/>
            </a:endParaRPr>
          </a:p>
          <a:p>
            <a:r>
              <a:rPr lang="ru-RU" dirty="0">
                <a:solidFill>
                  <a:srgbClr val="333333"/>
                </a:solidFill>
                <a:latin typeface="Times New Roman"/>
              </a:rPr>
              <a:t>2) про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повернення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нормативно-правового акта без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державної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реєстрації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для </a:t>
            </a:r>
            <a:r>
              <a:rPr lang="ru-RU" dirty="0" err="1" smtClean="0">
                <a:solidFill>
                  <a:srgbClr val="333333"/>
                </a:solidFill>
                <a:latin typeface="Times New Roman"/>
              </a:rPr>
              <a:t>доопрацювання</a:t>
            </a:r>
            <a:r>
              <a:rPr lang="en-US" dirty="0" smtClean="0">
                <a:solidFill>
                  <a:srgbClr val="333333"/>
                </a:solidFill>
                <a:latin typeface="Times New Roman"/>
              </a:rPr>
              <a:t>;</a:t>
            </a:r>
            <a:endParaRPr lang="ru-RU" dirty="0" smtClean="0">
              <a:solidFill>
                <a:srgbClr val="333333"/>
              </a:solidFill>
              <a:latin typeface="Times New Roman"/>
            </a:endParaRPr>
          </a:p>
          <a:p>
            <a:r>
              <a:rPr lang="ru-RU" dirty="0">
                <a:solidFill>
                  <a:srgbClr val="333333"/>
                </a:solidFill>
                <a:latin typeface="Times New Roman"/>
              </a:rPr>
              <a:t>3) про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відмову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в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державній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реєстрації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нормативно-правового </a:t>
            </a:r>
            <a:r>
              <a:rPr lang="ru-RU" dirty="0" smtClean="0">
                <a:solidFill>
                  <a:srgbClr val="333333"/>
                </a:solidFill>
                <a:latin typeface="Times New Roman"/>
              </a:rPr>
              <a:t>акта</a:t>
            </a:r>
            <a:r>
              <a:rPr lang="en-US" dirty="0" smtClean="0">
                <a:solidFill>
                  <a:srgbClr val="333333"/>
                </a:solidFill>
                <a:latin typeface="Times New Roman"/>
              </a:rPr>
              <a:t>;</a:t>
            </a:r>
            <a:endParaRPr lang="ru-RU" dirty="0" smtClean="0">
              <a:solidFill>
                <a:srgbClr val="333333"/>
              </a:solidFill>
              <a:latin typeface="Times New Roman"/>
            </a:endParaRPr>
          </a:p>
          <a:p>
            <a:r>
              <a:rPr lang="ru-RU" dirty="0">
                <a:solidFill>
                  <a:srgbClr val="333333"/>
                </a:solidFill>
                <a:latin typeface="Times New Roman"/>
              </a:rPr>
              <a:t>4) про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визнання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акта таким,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що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не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підлягає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/>
              </a:rPr>
              <a:t>державній</a:t>
            </a:r>
            <a:r>
              <a:rPr lang="ru-RU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Times New Roman"/>
              </a:rPr>
              <a:t>реєстрації</a:t>
            </a:r>
            <a:r>
              <a:rPr lang="en-US" dirty="0" smtClean="0">
                <a:solidFill>
                  <a:srgbClr val="333333"/>
                </a:solidFill>
                <a:latin typeface="Times New Roman"/>
              </a:rPr>
              <a:t>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 smtClean="0">
                <a:solidFill>
                  <a:srgbClr val="333333"/>
                </a:solidFill>
                <a:latin typeface="Times New Roman"/>
              </a:rPr>
              <a:t>Державна</a:t>
            </a:r>
            <a:r>
              <a:rPr lang="ru-RU" sz="2000" dirty="0" smtClean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реєстрація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нормативно-правового акта проводиться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протягом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15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робочих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днів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з дня,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наступного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після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надходження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його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до органу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державної</a:t>
            </a:r>
            <a:r>
              <a:rPr lang="ru-RU" sz="2000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/>
              </a:rPr>
              <a:t>реєстрації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19543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963</TotalTime>
  <Words>551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Berlin Sans FB</vt:lpstr>
      <vt:lpstr>Candara</vt:lpstr>
      <vt:lpstr>Symbol</vt:lpstr>
      <vt:lpstr>Times New Roman</vt:lpstr>
      <vt:lpstr>Verdana</vt:lpstr>
      <vt:lpstr>Волна</vt:lpstr>
      <vt:lpstr>Порядок подання нормативно – правових актів на державну реєстрацію до Південно – Східного міжрегіонального управління Міністерства юстиції  (м. Дніпро) та проведення їх державної реєстрації</vt:lpstr>
      <vt:lpstr>Презентация PowerPoint</vt:lpstr>
      <vt:lpstr>На державну реєстрацію подаються нормативно-правові акти</vt:lpstr>
      <vt:lpstr>Презентация PowerPoint</vt:lpstr>
      <vt:lpstr> Державна реєстрація нормативно-правового акта полягає у проведенні правової експертизи на відповідність:  </vt:lpstr>
      <vt:lpstr> На державну реєстрацію не подаються акти: </vt:lpstr>
      <vt:lpstr>Разом з нормативно-правовим актом до органу державної реєстрації подаються:</vt:lpstr>
      <vt:lpstr>Державна реєстрація нормативно-правового акта проводиться протягом 15 робочих днів з дня, наступного після надходження його до органу державної реєстрації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Державна реєстрація нормативно-правових актів</dc:title>
  <dc:creator>persona2</dc:creator>
  <cp:lastModifiedBy>User307</cp:lastModifiedBy>
  <cp:revision>38</cp:revision>
  <cp:lastPrinted>2020-07-29T05:34:31Z</cp:lastPrinted>
  <dcterms:created xsi:type="dcterms:W3CDTF">2020-04-09T06:30:46Z</dcterms:created>
  <dcterms:modified xsi:type="dcterms:W3CDTF">2021-04-08T13:23:40Z</dcterms:modified>
</cp:coreProperties>
</file>